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6" r:id="rId1"/>
  </p:sldMasterIdLst>
  <p:notesMasterIdLst>
    <p:notesMasterId r:id="rId56"/>
  </p:notesMasterIdLst>
  <p:handoutMasterIdLst>
    <p:handoutMasterId r:id="rId57"/>
  </p:handoutMasterIdLst>
  <p:sldIdLst>
    <p:sldId id="256" r:id="rId2"/>
    <p:sldId id="1641" r:id="rId3"/>
    <p:sldId id="1089" r:id="rId4"/>
    <p:sldId id="1642" r:id="rId5"/>
    <p:sldId id="1648" r:id="rId6"/>
    <p:sldId id="1650" r:id="rId7"/>
    <p:sldId id="1649" r:id="rId8"/>
    <p:sldId id="1651" r:id="rId9"/>
    <p:sldId id="1644" r:id="rId10"/>
    <p:sldId id="1656" r:id="rId11"/>
    <p:sldId id="1654" r:id="rId12"/>
    <p:sldId id="1664" r:id="rId13"/>
    <p:sldId id="1667" r:id="rId14"/>
    <p:sldId id="1666" r:id="rId15"/>
    <p:sldId id="1655" r:id="rId16"/>
    <p:sldId id="1657" r:id="rId17"/>
    <p:sldId id="1653" r:id="rId18"/>
    <p:sldId id="1658" r:id="rId19"/>
    <p:sldId id="1662" r:id="rId20"/>
    <p:sldId id="1669" r:id="rId21"/>
    <p:sldId id="1674" r:id="rId22"/>
    <p:sldId id="1672" r:id="rId23"/>
    <p:sldId id="1673" r:id="rId24"/>
    <p:sldId id="1678" r:id="rId25"/>
    <p:sldId id="1677" r:id="rId26"/>
    <p:sldId id="1628" r:id="rId27"/>
    <p:sldId id="1639" r:id="rId28"/>
    <p:sldId id="1679" r:id="rId29"/>
    <p:sldId id="1681" r:id="rId30"/>
    <p:sldId id="1680" r:id="rId31"/>
    <p:sldId id="1676" r:id="rId32"/>
    <p:sldId id="1682" r:id="rId33"/>
    <p:sldId id="1092" r:id="rId34"/>
    <p:sldId id="1094" r:id="rId35"/>
    <p:sldId id="1097" r:id="rId36"/>
    <p:sldId id="1683" r:id="rId37"/>
    <p:sldId id="1684" r:id="rId38"/>
    <p:sldId id="1685" r:id="rId39"/>
    <p:sldId id="434" r:id="rId40"/>
    <p:sldId id="1687" r:id="rId41"/>
    <p:sldId id="385" r:id="rId42"/>
    <p:sldId id="408" r:id="rId43"/>
    <p:sldId id="409" r:id="rId44"/>
    <p:sldId id="431" r:id="rId45"/>
    <p:sldId id="498" r:id="rId46"/>
    <p:sldId id="500" r:id="rId47"/>
    <p:sldId id="1562" r:id="rId48"/>
    <p:sldId id="405" r:id="rId49"/>
    <p:sldId id="1551" r:id="rId50"/>
    <p:sldId id="438" r:id="rId51"/>
    <p:sldId id="1552" r:id="rId52"/>
    <p:sldId id="1559" r:id="rId53"/>
    <p:sldId id="1688" r:id="rId54"/>
    <p:sldId id="1686" r:id="rId55"/>
  </p:sldIdLst>
  <p:sldSz cx="12192000" cy="6858000"/>
  <p:notesSz cx="6858000" cy="9144000"/>
  <p:defaultTextStyle>
    <a:defPPr>
      <a:defRPr lang="ja-JP"/>
    </a:defPPr>
    <a:lvl1pPr algn="l" rtl="0" eaLnBrk="0" fontAlgn="base" hangingPunct="0">
      <a:spcBef>
        <a:spcPct val="0"/>
      </a:spcBef>
      <a:spcAft>
        <a:spcPct val="0"/>
      </a:spcAft>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1pPr>
    <a:lvl2pPr marL="457200" algn="l" rtl="0" eaLnBrk="0" fontAlgn="base" hangingPunct="0">
      <a:spcBef>
        <a:spcPct val="0"/>
      </a:spcBef>
      <a:spcAft>
        <a:spcPct val="0"/>
      </a:spcAft>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2pPr>
    <a:lvl3pPr marL="914400" algn="l" rtl="0" eaLnBrk="0" fontAlgn="base" hangingPunct="0">
      <a:spcBef>
        <a:spcPct val="0"/>
      </a:spcBef>
      <a:spcAft>
        <a:spcPct val="0"/>
      </a:spcAft>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3pPr>
    <a:lvl4pPr marL="1371600" algn="l" rtl="0" eaLnBrk="0" fontAlgn="base" hangingPunct="0">
      <a:spcBef>
        <a:spcPct val="0"/>
      </a:spcBef>
      <a:spcAft>
        <a:spcPct val="0"/>
      </a:spcAft>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4pPr>
    <a:lvl5pPr marL="1828800" algn="l" rtl="0" eaLnBrk="0" fontAlgn="base" hangingPunct="0">
      <a:spcBef>
        <a:spcPct val="0"/>
      </a:spcBef>
      <a:spcAft>
        <a:spcPct val="0"/>
      </a:spcAft>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5pPr>
    <a:lvl6pPr marL="2286000" algn="l" defTabSz="914400" rtl="0" eaLnBrk="1" latinLnBrk="0" hangingPunct="1">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6pPr>
    <a:lvl7pPr marL="2743200" algn="l" defTabSz="914400" rtl="0" eaLnBrk="1" latinLnBrk="0" hangingPunct="1">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7pPr>
    <a:lvl8pPr marL="3200400" algn="l" defTabSz="914400" rtl="0" eaLnBrk="1" latinLnBrk="0" hangingPunct="1">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8pPr>
    <a:lvl9pPr marL="3657600" algn="l" defTabSz="914400" rtl="0" eaLnBrk="1" latinLnBrk="0" hangingPunct="1">
      <a:defRPr kumimoji="1" sz="3200" kern="1200">
        <a:solidFill>
          <a:schemeClr val="tx2"/>
        </a:solidFill>
        <a:latin typeface="ヒラギノ角ゴ Std W8" panose="020B0800000000000000" pitchFamily="34" charset="-128"/>
        <a:ea typeface="ヒラギノ角ゴ Std W8" panose="020B0800000000000000"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3"/>
    <p:restoredTop sz="95710"/>
  </p:normalViewPr>
  <p:slideViewPr>
    <p:cSldViewPr>
      <p:cViewPr varScale="1">
        <p:scale>
          <a:sx n="153" d="100"/>
          <a:sy n="153" d="100"/>
        </p:scale>
        <p:origin x="832" y="184"/>
      </p:cViewPr>
      <p:guideLst>
        <p:guide orient="horz" pos="2160"/>
        <p:guide pos="3840"/>
      </p:guideLst>
    </p:cSldViewPr>
  </p:slideViewPr>
  <p:outlineViewPr>
    <p:cViewPr>
      <p:scale>
        <a:sx n="33" d="100"/>
        <a:sy n="33" d="100"/>
      </p:scale>
      <p:origin x="0" y="-4032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5154" name="Rectangle 2">
            <a:extLst>
              <a:ext uri="{FF2B5EF4-FFF2-40B4-BE49-F238E27FC236}">
                <a16:creationId xmlns:a16="http://schemas.microsoft.com/office/drawing/2014/main" id="{D90BADFB-CE65-0F4D-8971-17ED1ED148C6}"/>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54000" tIns="10800" rIns="54000" bIns="10800" numCol="1" anchor="ctr" anchorCtr="0" compatLnSpc="1">
            <a:prstTxWarp prst="textNoShape">
              <a:avLst/>
            </a:prstTxWarp>
            <a:spAutoFit/>
          </a:bodyPr>
          <a:lstStyle>
            <a:lvl1pP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305155" name="Rectangle 3">
            <a:extLst>
              <a:ext uri="{FF2B5EF4-FFF2-40B4-BE49-F238E27FC236}">
                <a16:creationId xmlns:a16="http://schemas.microsoft.com/office/drawing/2014/main" id="{81F39913-E2EF-4C46-8008-B01AA87D39B3}"/>
              </a:ext>
            </a:extLst>
          </p:cNvPr>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54000" tIns="10800" rIns="54000" bIns="10800" numCol="1" anchor="ctr" anchorCtr="0" compatLnSpc="1">
            <a:prstTxWarp prst="textNoShape">
              <a:avLst/>
            </a:prstTxWarp>
            <a:spAutoFit/>
          </a:bodyPr>
          <a:lstStyle>
            <a:lvl1pPr algn="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305156" name="Rectangle 4">
            <a:extLst>
              <a:ext uri="{FF2B5EF4-FFF2-40B4-BE49-F238E27FC236}">
                <a16:creationId xmlns:a16="http://schemas.microsoft.com/office/drawing/2014/main" id="{A90FD6C8-E067-0943-B4CC-BF013C13CBD6}"/>
              </a:ext>
            </a:extLst>
          </p:cNvPr>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54000" tIns="10800" rIns="54000" bIns="10800" numCol="1" anchor="b" anchorCtr="0" compatLnSpc="1">
            <a:prstTxWarp prst="textNoShape">
              <a:avLst/>
            </a:prstTxWarp>
            <a:spAutoFit/>
          </a:bodyPr>
          <a:lstStyle>
            <a:lvl1pP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305157" name="Rectangle 5">
            <a:extLst>
              <a:ext uri="{FF2B5EF4-FFF2-40B4-BE49-F238E27FC236}">
                <a16:creationId xmlns:a16="http://schemas.microsoft.com/office/drawing/2014/main" id="{8DC9CC5E-A5AF-1249-A76A-A3DC4FB75BAD}"/>
              </a:ext>
            </a:extLst>
          </p:cNvPr>
          <p:cNvSpPr>
            <a:spLocks noGrp="1" noChangeArrowheads="1"/>
          </p:cNvSpPr>
          <p:nvPr>
            <p:ph type="sldNum" sz="quarter" idx="3"/>
          </p:nvPr>
        </p:nvSpPr>
        <p:spPr bwMode="auto">
          <a:xfrm>
            <a:off x="3886200" y="8939213"/>
            <a:ext cx="2971800" cy="204787"/>
          </a:xfrm>
          <a:prstGeom prst="rect">
            <a:avLst/>
          </a:prstGeom>
          <a:noFill/>
          <a:ln w="9525">
            <a:noFill/>
            <a:miter lim="800000"/>
            <a:headEnd/>
            <a:tailEnd/>
          </a:ln>
        </p:spPr>
        <p:txBody>
          <a:bodyPr vert="horz" wrap="square" lIns="54000" tIns="10800" rIns="54000" bIns="10800" numCol="1" anchor="b" anchorCtr="0" compatLnSpc="1">
            <a:prstTxWarp prst="textNoShape">
              <a:avLst/>
            </a:prstTxWarp>
            <a:spAutoFit/>
          </a:bodyPr>
          <a:lstStyle>
            <a:lvl1pPr algn="r" eaLnBrk="1" hangingPunct="1">
              <a:defRPr sz="1200">
                <a:solidFill>
                  <a:schemeClr val="tx1"/>
                </a:solidFill>
                <a:latin typeface="Arial" panose="020B0604020202020204" pitchFamily="34" charset="0"/>
                <a:ea typeface="ＭＳ Ｐゴシック" panose="020B0600070205080204" pitchFamily="34" charset="-128"/>
              </a:defRPr>
            </a:lvl1pPr>
          </a:lstStyle>
          <a:p>
            <a:pPr>
              <a:defRPr/>
            </a:pPr>
            <a:fld id="{B9A22E84-4A2A-D042-986F-627FD03C82D3}" type="slidenum">
              <a:rPr lang="en-US" altLang="ja-JP"/>
              <a:pPr>
                <a:defRPr/>
              </a:pPr>
              <a:t>‹#›</a:t>
            </a:fld>
            <a:endParaRPr lang="en-US" altLang="ja-JP"/>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3B75AD97-2A01-F54F-876C-191B0D54C65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18435" name="Rectangle 3">
            <a:extLst>
              <a:ext uri="{FF2B5EF4-FFF2-40B4-BE49-F238E27FC236}">
                <a16:creationId xmlns:a16="http://schemas.microsoft.com/office/drawing/2014/main" id="{D3B8ECD7-AFAA-AD42-B2F9-FCBFE9C9853C}"/>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5124" name="Rectangle 4">
            <a:extLst>
              <a:ext uri="{FF2B5EF4-FFF2-40B4-BE49-F238E27FC236}">
                <a16:creationId xmlns:a16="http://schemas.microsoft.com/office/drawing/2014/main" id="{A2F07932-A449-0E44-9EC3-E98D2101CBA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7" name="Rectangle 5">
            <a:extLst>
              <a:ext uri="{FF2B5EF4-FFF2-40B4-BE49-F238E27FC236}">
                <a16:creationId xmlns:a16="http://schemas.microsoft.com/office/drawing/2014/main" id="{664D3CAC-578E-F448-B414-5FF5A81AA7F2}"/>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noProof="0"/>
              <a:t>マスタ</a:t>
            </a:r>
            <a:r>
              <a:rPr lang="en-US" altLang="ja-JP" noProof="0"/>
              <a:t> </a:t>
            </a:r>
            <a:r>
              <a:rPr lang="ja-JP" altLang="en-US" noProof="0"/>
              <a:t>テキストの書式設定</a:t>
            </a:r>
            <a:endParaRPr lang="en-US" altLang="ja-JP" noProof="0"/>
          </a:p>
          <a:p>
            <a:pPr lvl="1"/>
            <a:r>
              <a:rPr lang="ja-JP" altLang="en-US" noProof="0"/>
              <a:t>第</a:t>
            </a:r>
            <a:r>
              <a:rPr lang="en-US" altLang="ja-JP" noProof="0"/>
              <a:t> 2 </a:t>
            </a:r>
            <a:r>
              <a:rPr lang="ja-JP" altLang="en-US" noProof="0"/>
              <a:t>レベル</a:t>
            </a:r>
            <a:endParaRPr lang="en-US" altLang="ja-JP" noProof="0"/>
          </a:p>
          <a:p>
            <a:pPr lvl="2"/>
            <a:r>
              <a:rPr lang="ja-JP" altLang="en-US" noProof="0"/>
              <a:t>第</a:t>
            </a:r>
            <a:r>
              <a:rPr lang="en-US" altLang="ja-JP" noProof="0"/>
              <a:t> 3 </a:t>
            </a:r>
            <a:r>
              <a:rPr lang="ja-JP" altLang="en-US" noProof="0"/>
              <a:t>レベル</a:t>
            </a:r>
            <a:endParaRPr lang="en-US" altLang="ja-JP" noProof="0"/>
          </a:p>
          <a:p>
            <a:pPr lvl="3"/>
            <a:r>
              <a:rPr lang="ja-JP" altLang="en-US" noProof="0"/>
              <a:t>第</a:t>
            </a:r>
            <a:r>
              <a:rPr lang="en-US" altLang="ja-JP" noProof="0"/>
              <a:t> 4 </a:t>
            </a:r>
            <a:r>
              <a:rPr lang="ja-JP" altLang="en-US" noProof="0"/>
              <a:t>レベル</a:t>
            </a:r>
            <a:endParaRPr lang="en-US" altLang="ja-JP" noProof="0"/>
          </a:p>
          <a:p>
            <a:pPr lvl="4"/>
            <a:r>
              <a:rPr lang="ja-JP" altLang="en-US" noProof="0"/>
              <a:t>第</a:t>
            </a:r>
            <a:r>
              <a:rPr lang="en-US" altLang="ja-JP" noProof="0"/>
              <a:t> 5 </a:t>
            </a:r>
            <a:r>
              <a:rPr lang="ja-JP" altLang="en-US" noProof="0"/>
              <a:t>レベル</a:t>
            </a:r>
          </a:p>
        </p:txBody>
      </p:sp>
      <p:sp>
        <p:nvSpPr>
          <p:cNvPr id="18438" name="Rectangle 6">
            <a:extLst>
              <a:ext uri="{FF2B5EF4-FFF2-40B4-BE49-F238E27FC236}">
                <a16:creationId xmlns:a16="http://schemas.microsoft.com/office/drawing/2014/main" id="{B069DDA6-7DC9-A640-BB2F-D0A130565E40}"/>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18439" name="Rectangle 7">
            <a:extLst>
              <a:ext uri="{FF2B5EF4-FFF2-40B4-BE49-F238E27FC236}">
                <a16:creationId xmlns:a16="http://schemas.microsoft.com/office/drawing/2014/main" id="{5E886A25-39D1-E346-8037-6281B93868FF}"/>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1" hangingPunct="1">
              <a:defRPr sz="1200">
                <a:solidFill>
                  <a:schemeClr val="tx1"/>
                </a:solidFill>
                <a:latin typeface="Arial" panose="020B0604020202020204" pitchFamily="34" charset="0"/>
                <a:ea typeface="ＭＳ Ｐゴシック" panose="020B0600070205080204" pitchFamily="34" charset="-128"/>
              </a:defRPr>
            </a:lvl1pPr>
          </a:lstStyle>
          <a:p>
            <a:pPr>
              <a:defRPr/>
            </a:pPr>
            <a:fld id="{E16634AB-F1F5-ED4B-8B9B-B118AA060808}"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itchFamily="-107"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kumimoji="1"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12E5C560-A5F4-0041-BA59-F42D1DE65CD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3200">
                <a:solidFill>
                  <a:schemeClr val="tx2"/>
                </a:solidFill>
                <a:latin typeface="ヒラギノ角ゴ Std W8" panose="020B0800000000000000" pitchFamily="34" charset="-128"/>
                <a:ea typeface="ヒラギノ角ゴ Std W8" panose="020B0800000000000000" pitchFamily="34" charset="-128"/>
              </a:defRPr>
            </a:lvl1pPr>
            <a:lvl2pPr marL="742950" indent="-285750">
              <a:defRPr kumimoji="1" sz="3200">
                <a:solidFill>
                  <a:schemeClr val="tx2"/>
                </a:solidFill>
                <a:latin typeface="ヒラギノ角ゴ Std W8" panose="020B0800000000000000" pitchFamily="34" charset="-128"/>
                <a:ea typeface="ヒラギノ角ゴ Std W8" panose="020B0800000000000000" pitchFamily="34" charset="-128"/>
              </a:defRPr>
            </a:lvl2pPr>
            <a:lvl3pPr marL="1143000" indent="-228600">
              <a:defRPr kumimoji="1" sz="3200">
                <a:solidFill>
                  <a:schemeClr val="tx2"/>
                </a:solidFill>
                <a:latin typeface="ヒラギノ角ゴ Std W8" panose="020B0800000000000000" pitchFamily="34" charset="-128"/>
                <a:ea typeface="ヒラギノ角ゴ Std W8" panose="020B0800000000000000" pitchFamily="34" charset="-128"/>
              </a:defRPr>
            </a:lvl3pPr>
            <a:lvl4pPr marL="1600200" indent="-228600">
              <a:defRPr kumimoji="1" sz="3200">
                <a:solidFill>
                  <a:schemeClr val="tx2"/>
                </a:solidFill>
                <a:latin typeface="ヒラギノ角ゴ Std W8" panose="020B0800000000000000" pitchFamily="34" charset="-128"/>
                <a:ea typeface="ヒラギノ角ゴ Std W8" panose="020B0800000000000000" pitchFamily="34" charset="-128"/>
              </a:defRPr>
            </a:lvl4pPr>
            <a:lvl5pPr marL="2057400" indent="-228600">
              <a:defRPr kumimoji="1" sz="3200">
                <a:solidFill>
                  <a:schemeClr val="tx2"/>
                </a:solidFill>
                <a:latin typeface="ヒラギノ角ゴ Std W8" panose="020B0800000000000000" pitchFamily="34" charset="-128"/>
                <a:ea typeface="ヒラギノ角ゴ Std W8" panose="020B0800000000000000" pitchFamily="34" charset="-128"/>
              </a:defRPr>
            </a:lvl5pPr>
            <a:lvl6pPr marL="2514600" indent="-228600" eaLnBrk="0" fontAlgn="base" hangingPunct="0">
              <a:spcBef>
                <a:spcPct val="0"/>
              </a:spcBef>
              <a:spcAft>
                <a:spcPct val="0"/>
              </a:spcAft>
              <a:defRPr kumimoji="1" sz="3200">
                <a:solidFill>
                  <a:schemeClr val="tx2"/>
                </a:solidFill>
                <a:latin typeface="ヒラギノ角ゴ Std W8" panose="020B0800000000000000" pitchFamily="34" charset="-128"/>
                <a:ea typeface="ヒラギノ角ゴ Std W8" panose="020B0800000000000000" pitchFamily="34" charset="-128"/>
              </a:defRPr>
            </a:lvl6pPr>
            <a:lvl7pPr marL="2971800" indent="-228600" eaLnBrk="0" fontAlgn="base" hangingPunct="0">
              <a:spcBef>
                <a:spcPct val="0"/>
              </a:spcBef>
              <a:spcAft>
                <a:spcPct val="0"/>
              </a:spcAft>
              <a:defRPr kumimoji="1" sz="3200">
                <a:solidFill>
                  <a:schemeClr val="tx2"/>
                </a:solidFill>
                <a:latin typeface="ヒラギノ角ゴ Std W8" panose="020B0800000000000000" pitchFamily="34" charset="-128"/>
                <a:ea typeface="ヒラギノ角ゴ Std W8" panose="020B0800000000000000" pitchFamily="34" charset="-128"/>
              </a:defRPr>
            </a:lvl7pPr>
            <a:lvl8pPr marL="3429000" indent="-228600" eaLnBrk="0" fontAlgn="base" hangingPunct="0">
              <a:spcBef>
                <a:spcPct val="0"/>
              </a:spcBef>
              <a:spcAft>
                <a:spcPct val="0"/>
              </a:spcAft>
              <a:defRPr kumimoji="1" sz="3200">
                <a:solidFill>
                  <a:schemeClr val="tx2"/>
                </a:solidFill>
                <a:latin typeface="ヒラギノ角ゴ Std W8" panose="020B0800000000000000" pitchFamily="34" charset="-128"/>
                <a:ea typeface="ヒラギノ角ゴ Std W8" panose="020B0800000000000000" pitchFamily="34" charset="-128"/>
              </a:defRPr>
            </a:lvl8pPr>
            <a:lvl9pPr marL="3886200" indent="-228600" eaLnBrk="0" fontAlgn="base" hangingPunct="0">
              <a:spcBef>
                <a:spcPct val="0"/>
              </a:spcBef>
              <a:spcAft>
                <a:spcPct val="0"/>
              </a:spcAft>
              <a:defRPr kumimoji="1" sz="3200">
                <a:solidFill>
                  <a:schemeClr val="tx2"/>
                </a:solidFill>
                <a:latin typeface="ヒラギノ角ゴ Std W8" panose="020B0800000000000000" pitchFamily="34" charset="-128"/>
                <a:ea typeface="ヒラギノ角ゴ Std W8" panose="020B0800000000000000" pitchFamily="34" charset="-128"/>
              </a:defRPr>
            </a:lvl9pPr>
          </a:lstStyle>
          <a:p>
            <a:fld id="{14432183-ECDC-8049-A8E5-6397BCD39D61}" type="slidenum">
              <a:rPr lang="en-US" altLang="ja-JP" sz="1200" smtClean="0">
                <a:solidFill>
                  <a:schemeClr val="tx1"/>
                </a:solidFill>
                <a:latin typeface="Arial" panose="020B0604020202020204" pitchFamily="34" charset="0"/>
                <a:ea typeface="ＭＳ Ｐゴシック" panose="020B0600070205080204" pitchFamily="34" charset="-128"/>
              </a:rPr>
              <a:pPr/>
              <a:t>1</a:t>
            </a:fld>
            <a:endParaRPr lang="en-US" altLang="ja-JP" sz="1200">
              <a:solidFill>
                <a:schemeClr val="tx1"/>
              </a:solidFill>
              <a:latin typeface="Arial" panose="020B0604020202020204" pitchFamily="34" charset="0"/>
              <a:ea typeface="ＭＳ Ｐゴシック" panose="020B0600070205080204" pitchFamily="34" charset="-128"/>
            </a:endParaRPr>
          </a:p>
        </p:txBody>
      </p:sp>
      <p:sp>
        <p:nvSpPr>
          <p:cNvPr id="8194" name="Rectangle 2">
            <a:extLst>
              <a:ext uri="{FF2B5EF4-FFF2-40B4-BE49-F238E27FC236}">
                <a16:creationId xmlns:a16="http://schemas.microsoft.com/office/drawing/2014/main" id="{A7F68BD5-3E2C-F042-B89E-F66F8CC1C550}"/>
              </a:ext>
            </a:extLst>
          </p:cNvPr>
          <p:cNvSpPr>
            <a:spLocks noGrp="1" noRot="1" noChangeAspect="1" noChangeArrowheads="1" noTextEdit="1"/>
          </p:cNvSpPr>
          <p:nvPr>
            <p:ph type="sldImg"/>
          </p:nvPr>
        </p:nvSpPr>
        <p:spPr>
          <a:xfrm>
            <a:off x="381000" y="685800"/>
            <a:ext cx="6096000" cy="3429000"/>
          </a:xfrm>
          <a:ln/>
        </p:spPr>
      </p:sp>
      <p:sp>
        <p:nvSpPr>
          <p:cNvPr id="8195" name="Rectangle 3">
            <a:extLst>
              <a:ext uri="{FF2B5EF4-FFF2-40B4-BE49-F238E27FC236}">
                <a16:creationId xmlns:a16="http://schemas.microsoft.com/office/drawing/2014/main" id="{55EFEAB8-F664-CF4E-B258-1217A05082B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ja-JP" altLang="en-US" sz="3200">
              <a:solidFill>
                <a:schemeClr val="tx2"/>
              </a:solidFill>
              <a:latin typeface="ヒラギノ角ゴ Std W8" panose="020B0800000000000000" pitchFamily="34" charset="-128"/>
              <a:ea typeface="ヒラギノ角ゴ Std W8" panose="020B0800000000000000"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E16634AB-F1F5-ED4B-8B9B-B118AA060808}" type="slidenum">
              <a:rPr lang="en-US" altLang="ja-JP" smtClean="0"/>
              <a:pPr>
                <a:defRPr/>
              </a:pPr>
              <a:t>11</a:t>
            </a:fld>
            <a:endParaRPr lang="en-US" altLang="ja-JP"/>
          </a:p>
        </p:txBody>
      </p:sp>
    </p:spTree>
    <p:extLst>
      <p:ext uri="{BB962C8B-B14F-4D97-AF65-F5344CB8AC3E}">
        <p14:creationId xmlns:p14="http://schemas.microsoft.com/office/powerpoint/2010/main" val="3919185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IS-LM</a:t>
            </a:r>
            <a:r>
              <a:rPr kumimoji="1" lang="ja-JP" altLang="en-US"/>
              <a:t>曲線</a:t>
            </a:r>
            <a:endParaRPr kumimoji="1" lang="en-US" altLang="ja-JP" dirty="0"/>
          </a:p>
          <a:p>
            <a:r>
              <a:rPr kumimoji="1" lang="en-US" altLang="ja-JP" dirty="0"/>
              <a:t>IS</a:t>
            </a:r>
            <a:r>
              <a:rPr kumimoji="1" lang="ja-JP" altLang="en-US"/>
              <a:t>は</a:t>
            </a:r>
            <a:r>
              <a:rPr kumimoji="1" lang="en-US" altLang="ja-JP" dirty="0"/>
              <a:t>I</a:t>
            </a:r>
            <a:r>
              <a:rPr kumimoji="1" lang="ja-JP" altLang="en-US"/>
              <a:t>が</a:t>
            </a:r>
            <a:r>
              <a:rPr kumimoji="1" lang="en-US" altLang="ja-JP" dirty="0"/>
              <a:t>Investment(</a:t>
            </a:r>
            <a:r>
              <a:rPr kumimoji="1" lang="ja-JP" altLang="en-US"/>
              <a:t>投資</a:t>
            </a:r>
            <a:r>
              <a:rPr kumimoji="1" lang="en-US" altLang="ja-JP" dirty="0"/>
              <a:t>)S</a:t>
            </a:r>
            <a:r>
              <a:rPr kumimoji="1" lang="ja-JP" altLang="en-US"/>
              <a:t>が</a:t>
            </a:r>
            <a:r>
              <a:rPr kumimoji="1" lang="en-US" altLang="ja-JP" dirty="0"/>
              <a:t>Saving</a:t>
            </a:r>
            <a:r>
              <a:rPr kumimoji="1" lang="ja-JP" altLang="en-US"/>
              <a:t>（貯蓄</a:t>
            </a:r>
            <a:r>
              <a:rPr kumimoji="1" lang="en-US" altLang="ja-JP" dirty="0"/>
              <a:t>)</a:t>
            </a:r>
          </a:p>
          <a:p>
            <a:r>
              <a:rPr kumimoji="1" lang="en-US" altLang="ja-JP" dirty="0"/>
              <a:t>IS</a:t>
            </a:r>
            <a:r>
              <a:rPr kumimoji="1" lang="ja-JP" altLang="en-US"/>
              <a:t>曲線は右下がり</a:t>
            </a:r>
            <a:endParaRPr kumimoji="1" lang="en-US" altLang="ja-JP" dirty="0"/>
          </a:p>
          <a:p>
            <a:endParaRPr kumimoji="1" lang="en-US" altLang="ja-JP" dirty="0"/>
          </a:p>
          <a:p>
            <a:r>
              <a:rPr kumimoji="1" lang="en-US" altLang="ja-JP" dirty="0"/>
              <a:t>LM</a:t>
            </a:r>
            <a:r>
              <a:rPr kumimoji="1" lang="ja-JP" altLang="en-US"/>
              <a:t>曲線</a:t>
            </a:r>
            <a:endParaRPr kumimoji="1" lang="en-US" altLang="ja-JP" dirty="0"/>
          </a:p>
          <a:p>
            <a:r>
              <a:rPr kumimoji="1" lang="en-US" altLang="ja-JP" dirty="0"/>
              <a:t>L</a:t>
            </a:r>
            <a:r>
              <a:rPr kumimoji="1" lang="ja-JP" altLang="en-US"/>
              <a:t>が</a:t>
            </a:r>
            <a:r>
              <a:rPr kumimoji="1" lang="en-US" altLang="ja-JP" dirty="0"/>
              <a:t>(Liquidity)</a:t>
            </a:r>
            <a:r>
              <a:rPr kumimoji="1" lang="ja-JP" altLang="en-US"/>
              <a:t>貨幣需要・流動性</a:t>
            </a:r>
            <a:r>
              <a:rPr kumimoji="1" lang="en-US" altLang="ja-JP" dirty="0"/>
              <a:t>M(Money)</a:t>
            </a:r>
            <a:r>
              <a:rPr kumimoji="1" lang="ja-JP" altLang="en-US"/>
              <a:t>貨幣供給</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pPr>
              <a:defRPr/>
            </a:pPr>
            <a:fld id="{E16634AB-F1F5-ED4B-8B9B-B118AA060808}" type="slidenum">
              <a:rPr lang="en-US" altLang="ja-JP" smtClean="0"/>
              <a:pPr>
                <a:defRPr/>
              </a:pPr>
              <a:t>20</a:t>
            </a:fld>
            <a:endParaRPr lang="en-US" altLang="ja-JP"/>
          </a:p>
        </p:txBody>
      </p:sp>
    </p:spTree>
    <p:extLst>
      <p:ext uri="{BB962C8B-B14F-4D97-AF65-F5344CB8AC3E}">
        <p14:creationId xmlns:p14="http://schemas.microsoft.com/office/powerpoint/2010/main" val="3634620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E16634AB-F1F5-ED4B-8B9B-B118AA060808}" type="slidenum">
              <a:rPr lang="en-US" altLang="ja-JP"/>
              <a:pPr>
                <a:defRPr/>
              </a:pPr>
              <a:t>41</a:t>
            </a:fld>
            <a:endParaRPr lang="en-US" altLang="ja-JP"/>
          </a:p>
        </p:txBody>
      </p:sp>
    </p:spTree>
    <p:extLst>
      <p:ext uri="{BB962C8B-B14F-4D97-AF65-F5344CB8AC3E}">
        <p14:creationId xmlns:p14="http://schemas.microsoft.com/office/powerpoint/2010/main" val="485770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E16634AB-F1F5-ED4B-8B9B-B118AA060808}" type="slidenum">
              <a:rPr lang="en-US" altLang="ja-JP"/>
              <a:pPr>
                <a:defRPr/>
              </a:pPr>
              <a:t>42</a:t>
            </a:fld>
            <a:endParaRPr lang="en-US" altLang="ja-JP"/>
          </a:p>
        </p:txBody>
      </p:sp>
    </p:spTree>
    <p:extLst>
      <p:ext uri="{BB962C8B-B14F-4D97-AF65-F5344CB8AC3E}">
        <p14:creationId xmlns:p14="http://schemas.microsoft.com/office/powerpoint/2010/main" val="3821179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E16634AB-F1F5-ED4B-8B9B-B118AA060808}" type="slidenum">
              <a:rPr lang="en-US" altLang="ja-JP"/>
              <a:pPr>
                <a:defRPr/>
              </a:pPr>
              <a:t>48</a:t>
            </a:fld>
            <a:endParaRPr lang="en-US" altLang="ja-JP"/>
          </a:p>
        </p:txBody>
      </p:sp>
    </p:spTree>
    <p:extLst>
      <p:ext uri="{BB962C8B-B14F-4D97-AF65-F5344CB8AC3E}">
        <p14:creationId xmlns:p14="http://schemas.microsoft.com/office/powerpoint/2010/main" val="39883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130426"/>
            <a:ext cx="10363200" cy="1470025"/>
          </a:xfrm>
        </p:spPr>
        <p:txBody>
          <a:bodyPr/>
          <a:lstStyle>
            <a:lvl1pPr>
              <a:defRPr b="1" i="0">
                <a:latin typeface="Meiryo" panose="020B0604030504040204" pitchFamily="34" charset="-128"/>
                <a:ea typeface="Meiryo" panose="020B0604030504040204" pitchFamily="34" charset="-128"/>
              </a:defRPr>
            </a:lvl1pPr>
          </a:lstStyle>
          <a:p>
            <a:r>
              <a:rPr lang="ja-JP" altLang="en-US"/>
              <a:t>マスター タイトルの書式設定</a:t>
            </a:r>
          </a:p>
        </p:txBody>
      </p:sp>
      <p:sp>
        <p:nvSpPr>
          <p:cNvPr id="3" name="サブタイトル 2"/>
          <p:cNvSpPr>
            <a:spLocks noGrp="1"/>
          </p:cNvSpPr>
          <p:nvPr>
            <p:ph type="subTitle" idx="1"/>
          </p:nvPr>
        </p:nvSpPr>
        <p:spPr>
          <a:xfrm>
            <a:off x="1828800" y="3886200"/>
            <a:ext cx="8534400" cy="1752600"/>
          </a:xfrm>
        </p:spPr>
        <p:txBody>
          <a:bodyPr/>
          <a:lstStyle>
            <a:lvl1pPr marL="0" indent="0" algn="ctr">
              <a:buNone/>
              <a:defRPr b="1" i="0">
                <a:latin typeface="Meiryo" panose="020B0604030504040204" pitchFamily="34" charset="-128"/>
                <a:ea typeface="Meiryo" panose="020B0604030504040204" pitchFamily="34" charset="-128"/>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a:t>マスター サブタイトルの書式設定</a:t>
            </a:r>
          </a:p>
        </p:txBody>
      </p:sp>
      <p:sp>
        <p:nvSpPr>
          <p:cNvPr id="4" name="Rectangle 4">
            <a:extLst>
              <a:ext uri="{FF2B5EF4-FFF2-40B4-BE49-F238E27FC236}">
                <a16:creationId xmlns:a16="http://schemas.microsoft.com/office/drawing/2014/main" id="{825A4AAC-3701-6141-A13A-1FAB3959BABA}"/>
              </a:ext>
            </a:extLst>
          </p:cNvPr>
          <p:cNvSpPr>
            <a:spLocks noGrp="1" noChangeArrowheads="1"/>
          </p:cNvSpPr>
          <p:nvPr>
            <p:ph type="dt" sz="half" idx="10"/>
          </p:nvPr>
        </p:nvSpPr>
        <p:spPr/>
        <p:txBody>
          <a:bodyPr/>
          <a:lstStyle>
            <a:lvl1pPr>
              <a:defRPr b="1" i="0">
                <a:latin typeface="Meiryo" panose="020B0604030504040204" pitchFamily="34" charset="-128"/>
                <a:ea typeface="Meiryo" panose="020B0604030504040204" pitchFamily="34" charset="-128"/>
              </a:defRPr>
            </a:lvl1pPr>
          </a:lstStyle>
          <a:p>
            <a:pPr>
              <a:defRPr/>
            </a:pPr>
            <a:endParaRPr lang="en-US" altLang="ja-JP"/>
          </a:p>
        </p:txBody>
      </p:sp>
      <p:sp>
        <p:nvSpPr>
          <p:cNvPr id="5" name="Rectangle 5">
            <a:extLst>
              <a:ext uri="{FF2B5EF4-FFF2-40B4-BE49-F238E27FC236}">
                <a16:creationId xmlns:a16="http://schemas.microsoft.com/office/drawing/2014/main" id="{03D8F293-A199-804D-8667-3C0F1E325FC9}"/>
              </a:ext>
            </a:extLst>
          </p:cNvPr>
          <p:cNvSpPr>
            <a:spLocks noGrp="1" noChangeArrowheads="1"/>
          </p:cNvSpPr>
          <p:nvPr>
            <p:ph type="ftr" sz="quarter" idx="11"/>
          </p:nvPr>
        </p:nvSpPr>
        <p:spPr/>
        <p:txBody>
          <a:bodyPr/>
          <a:lstStyle>
            <a:lvl1pPr>
              <a:defRPr b="1" i="0">
                <a:latin typeface="Meiryo" panose="020B0604030504040204" pitchFamily="34" charset="-128"/>
                <a:ea typeface="Meiryo" panose="020B0604030504040204" pitchFamily="34" charset="-128"/>
              </a:defRPr>
            </a:lvl1pPr>
          </a:lstStyle>
          <a:p>
            <a:pPr>
              <a:defRPr/>
            </a:pPr>
            <a:endParaRPr lang="en-US" altLang="ja-JP"/>
          </a:p>
        </p:txBody>
      </p:sp>
      <p:sp>
        <p:nvSpPr>
          <p:cNvPr id="6" name="Rectangle 6">
            <a:extLst>
              <a:ext uri="{FF2B5EF4-FFF2-40B4-BE49-F238E27FC236}">
                <a16:creationId xmlns:a16="http://schemas.microsoft.com/office/drawing/2014/main" id="{FB2847C9-82E4-FD4A-85B2-78DBCF566605}"/>
              </a:ext>
            </a:extLst>
          </p:cNvPr>
          <p:cNvSpPr>
            <a:spLocks noGrp="1" noChangeArrowheads="1"/>
          </p:cNvSpPr>
          <p:nvPr>
            <p:ph type="sldNum" sz="quarter" idx="12"/>
          </p:nvPr>
        </p:nvSpPr>
        <p:spPr/>
        <p:txBody>
          <a:bodyPr/>
          <a:lstStyle>
            <a:lvl1pPr>
              <a:defRPr/>
            </a:lvl1pPr>
          </a:lstStyle>
          <a:p>
            <a:pPr>
              <a:defRPr/>
            </a:pPr>
            <a:fld id="{B026BC7E-1EBF-A940-96A5-B5295F442FB6}" type="slidenum">
              <a:rPr lang="en-US" altLang="ja-JP"/>
              <a:pPr>
                <a:defRPr/>
              </a:pPr>
              <a:t>‹#›</a:t>
            </a:fld>
            <a:endParaRPr lang="en-US" altLang="ja-JP"/>
          </a:p>
        </p:txBody>
      </p:sp>
    </p:spTree>
    <p:extLst>
      <p:ext uri="{BB962C8B-B14F-4D97-AF65-F5344CB8AC3E}">
        <p14:creationId xmlns:p14="http://schemas.microsoft.com/office/powerpoint/2010/main" val="1654745436"/>
      </p:ext>
    </p:extLst>
  </p:cSld>
  <p:clrMapOvr>
    <a:masterClrMapping/>
  </p:clrMapOvr>
  <p:transition spd="med"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b="1" i="0">
                <a:latin typeface="Meiryo" panose="020B0604030504040204" pitchFamily="34" charset="-128"/>
                <a:ea typeface="Meiryo" panose="020B0604030504040204" pitchFamily="34" charset="-128"/>
              </a:defRPr>
            </a:lvl1pPr>
          </a:lstStyle>
          <a:p>
            <a:r>
              <a:rPr lang="ja-JP" altLang="en-US"/>
              <a:t>マスター タイトルの書式設定</a:t>
            </a:r>
          </a:p>
        </p:txBody>
      </p:sp>
      <p:sp>
        <p:nvSpPr>
          <p:cNvPr id="3" name="コンテンツ プレースホルダ 2"/>
          <p:cNvSpPr>
            <a:spLocks noGrp="1"/>
          </p:cNvSpPr>
          <p:nvPr>
            <p:ph idx="1"/>
          </p:nvPr>
        </p:nvSpPr>
        <p:spPr/>
        <p:txBody>
          <a:bodyPr/>
          <a:lstStyle>
            <a:lvl1pPr marL="0" indent="0">
              <a:buFontTx/>
              <a:buNone/>
              <a:defRPr sz="2000" b="1" i="0">
                <a:latin typeface="Meiryo" panose="020B0604030504040204" pitchFamily="34" charset="-128"/>
                <a:ea typeface="Meiryo" panose="020B0604030504040204" pitchFamily="34" charset="-128"/>
              </a:defRPr>
            </a:lvl1pPr>
            <a:lvl2pPr marL="800100" indent="-342900">
              <a:buClr>
                <a:srgbClr val="0070C0"/>
              </a:buClr>
              <a:buFont typeface="Wingdings" pitchFamily="2" charset="2"/>
              <a:buChar char="l"/>
              <a:defRPr sz="1800" b="1" i="0">
                <a:latin typeface="Meiryo" panose="020B0604030504040204" pitchFamily="34" charset="-128"/>
                <a:ea typeface="Meiryo" panose="020B0604030504040204" pitchFamily="34" charset="-128"/>
              </a:defRPr>
            </a:lvl2pPr>
            <a:lvl3pPr indent="0">
              <a:defRPr sz="1600" b="1" i="0">
                <a:latin typeface="Meiryo" panose="020B0604030504040204" pitchFamily="34" charset="-128"/>
                <a:ea typeface="Meiryo" panose="020B0604030504040204" pitchFamily="34" charset="-128"/>
              </a:defRPr>
            </a:lvl3pPr>
            <a:lvl4pPr>
              <a:defRPr b="1" i="0">
                <a:latin typeface="Meiryo" panose="020B0604030504040204" pitchFamily="34" charset="-128"/>
                <a:ea typeface="Meiryo" panose="020B0604030504040204" pitchFamily="34" charset="-128"/>
              </a:defRPr>
            </a:lvl4pPr>
            <a:lvl5pPr>
              <a:defRPr b="1" i="0">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4" name="Rectangle 4">
            <a:extLst>
              <a:ext uri="{FF2B5EF4-FFF2-40B4-BE49-F238E27FC236}">
                <a16:creationId xmlns:a16="http://schemas.microsoft.com/office/drawing/2014/main" id="{B55EBE4F-A50B-5247-9872-EC791A277464}"/>
              </a:ext>
            </a:extLst>
          </p:cNvPr>
          <p:cNvSpPr>
            <a:spLocks noGrp="1" noChangeArrowheads="1"/>
          </p:cNvSpPr>
          <p:nvPr>
            <p:ph type="dt" sz="half" idx="10"/>
          </p:nvPr>
        </p:nvSpPr>
        <p:spPr/>
        <p:txBody>
          <a:bodyPr/>
          <a:lstStyle>
            <a:lvl1pPr>
              <a:defRPr b="1" i="0">
                <a:latin typeface="Meiryo" panose="020B0604030504040204" pitchFamily="34" charset="-128"/>
                <a:ea typeface="Meiryo" panose="020B0604030504040204" pitchFamily="34" charset="-128"/>
              </a:defRPr>
            </a:lvl1pPr>
          </a:lstStyle>
          <a:p>
            <a:pPr>
              <a:defRPr/>
            </a:pPr>
            <a:endParaRPr lang="en-US" altLang="ja-JP"/>
          </a:p>
        </p:txBody>
      </p:sp>
      <p:sp>
        <p:nvSpPr>
          <p:cNvPr id="5" name="Rectangle 5">
            <a:extLst>
              <a:ext uri="{FF2B5EF4-FFF2-40B4-BE49-F238E27FC236}">
                <a16:creationId xmlns:a16="http://schemas.microsoft.com/office/drawing/2014/main" id="{09468A82-6B03-9447-A23D-41B5B57E0586}"/>
              </a:ext>
            </a:extLst>
          </p:cNvPr>
          <p:cNvSpPr>
            <a:spLocks noGrp="1" noChangeArrowheads="1"/>
          </p:cNvSpPr>
          <p:nvPr>
            <p:ph type="ftr" sz="quarter" idx="11"/>
          </p:nvPr>
        </p:nvSpPr>
        <p:spPr/>
        <p:txBody>
          <a:bodyPr/>
          <a:lstStyle>
            <a:lvl1pPr>
              <a:defRPr b="1" i="0">
                <a:latin typeface="Meiryo" panose="020B0604030504040204" pitchFamily="34" charset="-128"/>
                <a:ea typeface="Meiryo" panose="020B0604030504040204" pitchFamily="34" charset="-128"/>
              </a:defRPr>
            </a:lvl1pPr>
          </a:lstStyle>
          <a:p>
            <a:pPr>
              <a:defRPr/>
            </a:pPr>
            <a:endParaRPr lang="en-US" altLang="ja-JP"/>
          </a:p>
        </p:txBody>
      </p:sp>
      <p:sp>
        <p:nvSpPr>
          <p:cNvPr id="6" name="Rectangle 6">
            <a:extLst>
              <a:ext uri="{FF2B5EF4-FFF2-40B4-BE49-F238E27FC236}">
                <a16:creationId xmlns:a16="http://schemas.microsoft.com/office/drawing/2014/main" id="{2B520D96-DA41-1B4B-8AF0-622298C2B7A3}"/>
              </a:ext>
            </a:extLst>
          </p:cNvPr>
          <p:cNvSpPr>
            <a:spLocks noGrp="1" noChangeArrowheads="1"/>
          </p:cNvSpPr>
          <p:nvPr>
            <p:ph type="sldNum" sz="quarter" idx="12"/>
          </p:nvPr>
        </p:nvSpPr>
        <p:spPr/>
        <p:txBody>
          <a:bodyPr/>
          <a:lstStyle>
            <a:lvl1pPr>
              <a:defRPr b="1" i="0">
                <a:latin typeface="Meiryo" panose="020B0604030504040204" pitchFamily="34" charset="-128"/>
                <a:ea typeface="Meiryo" panose="020B0604030504040204" pitchFamily="34" charset="-128"/>
              </a:defRPr>
            </a:lvl1pPr>
          </a:lstStyle>
          <a:p>
            <a:pPr>
              <a:defRPr/>
            </a:pPr>
            <a:fld id="{09F9957C-A4B0-CE49-988D-6A0E2A139F9D}" type="slidenum">
              <a:rPr lang="en-US" altLang="ja-JP"/>
              <a:pPr>
                <a:defRPr/>
              </a:pPr>
              <a:t>‹#›</a:t>
            </a:fld>
            <a:endParaRPr lang="en-US" altLang="ja-JP"/>
          </a:p>
        </p:txBody>
      </p:sp>
    </p:spTree>
    <p:extLst>
      <p:ext uri="{BB962C8B-B14F-4D97-AF65-F5344CB8AC3E}">
        <p14:creationId xmlns:p14="http://schemas.microsoft.com/office/powerpoint/2010/main" val="1850991890"/>
      </p:ext>
    </p:extLst>
  </p:cSld>
  <p:clrMapOvr>
    <a:masterClrMapping/>
  </p:clrMapOvr>
  <p:transition spd="med" advClick="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D3A1DD5-4C0D-E74F-B3D5-3AF4A001AA9D}"/>
              </a:ext>
            </a:extLst>
          </p:cNvPr>
          <p:cNvSpPr>
            <a:spLocks noGrp="1" noChangeArrowheads="1"/>
          </p:cNvSpPr>
          <p:nvPr>
            <p:ph type="title"/>
          </p:nvPr>
        </p:nvSpPr>
        <p:spPr bwMode="auto">
          <a:xfrm>
            <a:off x="304800" y="152400"/>
            <a:ext cx="11480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a:t>
            </a:r>
            <a:r>
              <a:rPr lang="en-US" altLang="ja-JP"/>
              <a:t> </a:t>
            </a:r>
            <a:r>
              <a:rPr lang="ja-JP" altLang="en-US"/>
              <a:t>タイトルの書式設定</a:t>
            </a:r>
          </a:p>
        </p:txBody>
      </p:sp>
      <p:sp>
        <p:nvSpPr>
          <p:cNvPr id="1027" name="Rectangle 3">
            <a:extLst>
              <a:ext uri="{FF2B5EF4-FFF2-40B4-BE49-F238E27FC236}">
                <a16:creationId xmlns:a16="http://schemas.microsoft.com/office/drawing/2014/main" id="{EAF6357A-A9D9-9044-9996-6A6C4FDC0337}"/>
              </a:ext>
            </a:extLst>
          </p:cNvPr>
          <p:cNvSpPr>
            <a:spLocks noGrp="1" noChangeArrowheads="1"/>
          </p:cNvSpPr>
          <p:nvPr>
            <p:ph type="body" idx="1"/>
          </p:nvPr>
        </p:nvSpPr>
        <p:spPr bwMode="auto">
          <a:xfrm>
            <a:off x="304800" y="914400"/>
            <a:ext cx="11480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a:t>
            </a:r>
            <a:r>
              <a:rPr lang="en-US" altLang="ja-JP"/>
              <a:t> </a:t>
            </a:r>
            <a:r>
              <a:rPr lang="ja-JP" altLang="en-US"/>
              <a:t>テキストの書式設定</a:t>
            </a:r>
            <a:endParaRPr lang="en-US" altLang="ja-JP"/>
          </a:p>
          <a:p>
            <a:pPr lvl="1"/>
            <a:r>
              <a:rPr lang="ja-JP" altLang="en-US"/>
              <a:t>第</a:t>
            </a:r>
            <a:r>
              <a:rPr lang="en-US" altLang="ja-JP"/>
              <a:t> 2 </a:t>
            </a:r>
            <a:r>
              <a:rPr lang="ja-JP" altLang="en-US"/>
              <a:t>レベル</a:t>
            </a:r>
            <a:endParaRPr lang="en-US" altLang="ja-JP"/>
          </a:p>
          <a:p>
            <a:pPr lvl="2"/>
            <a:r>
              <a:rPr lang="ja-JP" altLang="en-US"/>
              <a:t>第</a:t>
            </a:r>
            <a:r>
              <a:rPr lang="en-US" altLang="ja-JP"/>
              <a:t> 3 </a:t>
            </a:r>
            <a:r>
              <a:rPr lang="ja-JP" altLang="en-US"/>
              <a:t>レベル</a:t>
            </a:r>
            <a:endParaRPr lang="en-US" altLang="ja-JP"/>
          </a:p>
          <a:p>
            <a:pPr lvl="3"/>
            <a:r>
              <a:rPr lang="ja-JP" altLang="en-US"/>
              <a:t>第</a:t>
            </a:r>
            <a:r>
              <a:rPr lang="en-US" altLang="ja-JP"/>
              <a:t> 4 </a:t>
            </a:r>
            <a:r>
              <a:rPr lang="ja-JP" altLang="en-US"/>
              <a:t>レベル</a:t>
            </a:r>
            <a:endParaRPr lang="en-US" altLang="ja-JP"/>
          </a:p>
          <a:p>
            <a:pPr lvl="4"/>
            <a:r>
              <a:rPr lang="ja-JP" altLang="en-US"/>
              <a:t>第</a:t>
            </a:r>
            <a:r>
              <a:rPr lang="en-US" altLang="ja-JP"/>
              <a:t> 5 </a:t>
            </a:r>
            <a:r>
              <a:rPr lang="ja-JP" altLang="en-US"/>
              <a:t>レベル</a:t>
            </a:r>
          </a:p>
        </p:txBody>
      </p:sp>
      <p:sp>
        <p:nvSpPr>
          <p:cNvPr id="7" name="Rectangle 4">
            <a:extLst>
              <a:ext uri="{FF2B5EF4-FFF2-40B4-BE49-F238E27FC236}">
                <a16:creationId xmlns:a16="http://schemas.microsoft.com/office/drawing/2014/main" id="{A5B50891-A4AE-5746-8AD9-FCF8A5FD4F3E}"/>
              </a:ext>
            </a:extLst>
          </p:cNvPr>
          <p:cNvSpPr>
            <a:spLocks noGrp="1" noChangeArrowheads="1"/>
          </p:cNvSpPr>
          <p:nvPr>
            <p:ph type="dt" sz="half" idx="2"/>
          </p:nvPr>
        </p:nvSpPr>
        <p:spPr bwMode="auto">
          <a:xfrm>
            <a:off x="9144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1" hangingPunct="1">
              <a:defRPr sz="14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8" name="Rectangle 5">
            <a:extLst>
              <a:ext uri="{FF2B5EF4-FFF2-40B4-BE49-F238E27FC236}">
                <a16:creationId xmlns:a16="http://schemas.microsoft.com/office/drawing/2014/main" id="{234FE90A-584F-A742-A1E2-947A5E979063}"/>
              </a:ext>
            </a:extLst>
          </p:cNvPr>
          <p:cNvSpPr>
            <a:spLocks noGrp="1" noChangeArrowheads="1"/>
          </p:cNvSpPr>
          <p:nvPr>
            <p:ph type="ftr" sz="quarter" idx="3"/>
          </p:nvPr>
        </p:nvSpPr>
        <p:spPr bwMode="auto">
          <a:xfrm>
            <a:off x="4165600" y="6248400"/>
            <a:ext cx="38608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solidFill>
                  <a:schemeClr val="tx1"/>
                </a:solidFill>
                <a:latin typeface="Arial" charset="0"/>
                <a:ea typeface="ＭＳ Ｐゴシック" charset="-128"/>
                <a:cs typeface="ＭＳ Ｐゴシック" charset="-128"/>
              </a:defRPr>
            </a:lvl1pPr>
          </a:lstStyle>
          <a:p>
            <a:pPr>
              <a:defRPr/>
            </a:pPr>
            <a:endParaRPr lang="en-US" altLang="ja-JP"/>
          </a:p>
        </p:txBody>
      </p:sp>
      <p:sp>
        <p:nvSpPr>
          <p:cNvPr id="9" name="Rectangle 6">
            <a:extLst>
              <a:ext uri="{FF2B5EF4-FFF2-40B4-BE49-F238E27FC236}">
                <a16:creationId xmlns:a16="http://schemas.microsoft.com/office/drawing/2014/main" id="{8FC6AF30-99BC-2143-A1FB-30BCF6E8D86D}"/>
              </a:ext>
            </a:extLst>
          </p:cNvPr>
          <p:cNvSpPr>
            <a:spLocks noGrp="1" noChangeArrowheads="1"/>
          </p:cNvSpPr>
          <p:nvPr>
            <p:ph type="sldNum" sz="quarter" idx="4"/>
          </p:nvPr>
        </p:nvSpPr>
        <p:spPr bwMode="auto">
          <a:xfrm>
            <a:off x="8737600" y="6248400"/>
            <a:ext cx="25400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solidFill>
                  <a:schemeClr val="tx1"/>
                </a:solidFill>
                <a:latin typeface="Arial" panose="020B0604020202020204" pitchFamily="34" charset="0"/>
                <a:ea typeface="ＭＳ Ｐゴシック" panose="020B0600070205080204" pitchFamily="34" charset="-128"/>
              </a:defRPr>
            </a:lvl1pPr>
          </a:lstStyle>
          <a:p>
            <a:pPr>
              <a:defRPr/>
            </a:pPr>
            <a:fld id="{BF1062D2-38BA-BD4B-8355-C4877BC7566C}"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advClick="0"/>
  <p:txStyles>
    <p:titleStyle>
      <a:lvl1pPr algn="ctr" rtl="0" eaLnBrk="1" fontAlgn="base" hangingPunct="1">
        <a:spcBef>
          <a:spcPct val="0"/>
        </a:spcBef>
        <a:spcAft>
          <a:spcPct val="0"/>
        </a:spcAft>
        <a:defRPr kumimoji="1" sz="3200" b="1" i="0">
          <a:solidFill>
            <a:schemeClr val="tx2"/>
          </a:solidFill>
          <a:latin typeface="Meiryo" panose="020B0604030504040204" pitchFamily="34" charset="-128"/>
          <a:ea typeface="Meiryo" panose="020B0604030504040204" pitchFamily="34" charset="-128"/>
          <a:cs typeface="Meiryo" panose="020B0604030504040204" pitchFamily="34" charset="-128"/>
        </a:defRPr>
      </a:lvl1pPr>
      <a:lvl2pPr algn="ctr" rtl="0" eaLnBrk="1" fontAlgn="base" hangingPunct="1">
        <a:spcBef>
          <a:spcPct val="0"/>
        </a:spcBef>
        <a:spcAft>
          <a:spcPct val="0"/>
        </a:spcAft>
        <a:defRPr kumimoji="1" sz="3200">
          <a:solidFill>
            <a:schemeClr val="tx2"/>
          </a:solidFill>
          <a:latin typeface="Arial" charset="0"/>
          <a:ea typeface="ＭＳ Ｐゴシック" charset="0"/>
          <a:cs typeface="ＭＳ Ｐゴシック" charset="0"/>
        </a:defRPr>
      </a:lvl2pPr>
      <a:lvl3pPr algn="ctr" rtl="0" eaLnBrk="1" fontAlgn="base" hangingPunct="1">
        <a:spcBef>
          <a:spcPct val="0"/>
        </a:spcBef>
        <a:spcAft>
          <a:spcPct val="0"/>
        </a:spcAft>
        <a:defRPr kumimoji="1" sz="3200">
          <a:solidFill>
            <a:schemeClr val="tx2"/>
          </a:solidFill>
          <a:latin typeface="Arial" charset="0"/>
          <a:ea typeface="ＭＳ Ｐゴシック" charset="0"/>
          <a:cs typeface="ＭＳ Ｐゴシック" charset="0"/>
        </a:defRPr>
      </a:lvl3pPr>
      <a:lvl4pPr algn="ctr" rtl="0" eaLnBrk="1" fontAlgn="base" hangingPunct="1">
        <a:spcBef>
          <a:spcPct val="0"/>
        </a:spcBef>
        <a:spcAft>
          <a:spcPct val="0"/>
        </a:spcAft>
        <a:defRPr kumimoji="1" sz="3200">
          <a:solidFill>
            <a:schemeClr val="tx2"/>
          </a:solidFill>
          <a:latin typeface="Arial" charset="0"/>
          <a:ea typeface="ＭＳ Ｐゴシック" charset="0"/>
          <a:cs typeface="ＭＳ Ｐゴシック" charset="0"/>
        </a:defRPr>
      </a:lvl4pPr>
      <a:lvl5pPr algn="ctr" rtl="0" eaLnBrk="1" fontAlgn="base" hangingPunct="1">
        <a:spcBef>
          <a:spcPct val="0"/>
        </a:spcBef>
        <a:spcAft>
          <a:spcPct val="0"/>
        </a:spcAft>
        <a:defRPr kumimoji="1" sz="3200">
          <a:solidFill>
            <a:schemeClr val="tx2"/>
          </a:solidFill>
          <a:latin typeface="Arial" charset="0"/>
          <a:ea typeface="ＭＳ Ｐゴシック" charset="0"/>
          <a:cs typeface="ＭＳ Ｐゴシック" charset="0"/>
        </a:defRPr>
      </a:lvl5pPr>
      <a:lvl6pPr marL="457200" algn="ctr" rtl="0" eaLnBrk="1" fontAlgn="base" hangingPunct="1">
        <a:spcBef>
          <a:spcPct val="0"/>
        </a:spcBef>
        <a:spcAft>
          <a:spcPct val="0"/>
        </a:spcAft>
        <a:defRPr kumimoji="1" sz="3200">
          <a:solidFill>
            <a:schemeClr val="tx2"/>
          </a:solidFill>
          <a:latin typeface="ヒラギノ角ゴ Std W8" pitchFamily="-107" charset="-128"/>
          <a:ea typeface="ヒラギノ角ゴ Std W8" pitchFamily="-107" charset="-128"/>
          <a:cs typeface="ヒラギノ角ゴ Std W8" pitchFamily="-107" charset="-128"/>
        </a:defRPr>
      </a:lvl6pPr>
      <a:lvl7pPr marL="914400" algn="ctr" rtl="0" eaLnBrk="1" fontAlgn="base" hangingPunct="1">
        <a:spcBef>
          <a:spcPct val="0"/>
        </a:spcBef>
        <a:spcAft>
          <a:spcPct val="0"/>
        </a:spcAft>
        <a:defRPr kumimoji="1" sz="3200">
          <a:solidFill>
            <a:schemeClr val="tx2"/>
          </a:solidFill>
          <a:latin typeface="ヒラギノ角ゴ Std W8" pitchFamily="-107" charset="-128"/>
          <a:ea typeface="ヒラギノ角ゴ Std W8" pitchFamily="-107" charset="-128"/>
          <a:cs typeface="ヒラギノ角ゴ Std W8" pitchFamily="-107" charset="-128"/>
        </a:defRPr>
      </a:lvl7pPr>
      <a:lvl8pPr marL="1371600" algn="ctr" rtl="0" eaLnBrk="1" fontAlgn="base" hangingPunct="1">
        <a:spcBef>
          <a:spcPct val="0"/>
        </a:spcBef>
        <a:spcAft>
          <a:spcPct val="0"/>
        </a:spcAft>
        <a:defRPr kumimoji="1" sz="3200">
          <a:solidFill>
            <a:schemeClr val="tx2"/>
          </a:solidFill>
          <a:latin typeface="ヒラギノ角ゴ Std W8" pitchFamily="-107" charset="-128"/>
          <a:ea typeface="ヒラギノ角ゴ Std W8" pitchFamily="-107" charset="-128"/>
          <a:cs typeface="ヒラギノ角ゴ Std W8" pitchFamily="-107" charset="-128"/>
        </a:defRPr>
      </a:lvl8pPr>
      <a:lvl9pPr marL="1828800" algn="ctr" rtl="0" eaLnBrk="1" fontAlgn="base" hangingPunct="1">
        <a:spcBef>
          <a:spcPct val="0"/>
        </a:spcBef>
        <a:spcAft>
          <a:spcPct val="0"/>
        </a:spcAft>
        <a:defRPr kumimoji="1" sz="3200">
          <a:solidFill>
            <a:schemeClr val="tx2"/>
          </a:solidFill>
          <a:latin typeface="ヒラギノ角ゴ Std W8" pitchFamily="-107" charset="-128"/>
          <a:ea typeface="ヒラギノ角ゴ Std W8" pitchFamily="-107" charset="-128"/>
          <a:cs typeface="ヒラギノ角ゴ Std W8" pitchFamily="-107" charset="-128"/>
        </a:defRPr>
      </a:lvl9pPr>
    </p:titleStyle>
    <p:bodyStyle>
      <a:lvl1pPr marL="0" indent="0" algn="l" rtl="0" eaLnBrk="1" fontAlgn="base" hangingPunct="1">
        <a:lnSpc>
          <a:spcPct val="150000"/>
        </a:lnSpc>
        <a:spcBef>
          <a:spcPct val="20000"/>
        </a:spcBef>
        <a:spcAft>
          <a:spcPct val="0"/>
        </a:spcAft>
        <a:buClr>
          <a:schemeClr val="tx1"/>
        </a:buClr>
        <a:buFontTx/>
        <a:buNone/>
        <a:defRPr kumimoji="1" sz="2000" b="1" i="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800100" indent="-342900" algn="l" rtl="0" eaLnBrk="1" fontAlgn="base" hangingPunct="1">
        <a:lnSpc>
          <a:spcPct val="150000"/>
        </a:lnSpc>
        <a:spcBef>
          <a:spcPct val="20000"/>
        </a:spcBef>
        <a:spcAft>
          <a:spcPct val="0"/>
        </a:spcAft>
        <a:buClr>
          <a:srgbClr val="0070C0"/>
        </a:buClr>
        <a:buFont typeface="Wingdings" pitchFamily="2" charset="2"/>
        <a:buChar char="l"/>
        <a:defRPr kumimoji="1" sz="1800" b="1" i="0">
          <a:solidFill>
            <a:schemeClr val="tx2"/>
          </a:solidFill>
          <a:latin typeface="Meiryo" panose="020B0604030504040204" pitchFamily="34" charset="-128"/>
          <a:ea typeface="Meiryo" panose="020B0604030504040204" pitchFamily="34" charset="-128"/>
          <a:cs typeface="+mn-cs"/>
        </a:defRPr>
      </a:lvl2pPr>
      <a:lvl3pPr marL="1143000" indent="-228600" algn="l" rtl="0" eaLnBrk="1" fontAlgn="base" hangingPunct="1">
        <a:lnSpc>
          <a:spcPct val="150000"/>
        </a:lnSpc>
        <a:spcBef>
          <a:spcPct val="20000"/>
        </a:spcBef>
        <a:spcAft>
          <a:spcPct val="0"/>
        </a:spcAft>
        <a:defRPr kumimoji="1" sz="1600" b="1" i="0">
          <a:solidFill>
            <a:schemeClr val="tx2"/>
          </a:solidFill>
          <a:latin typeface="Meiryo" panose="020B0604030504040204" pitchFamily="34" charset="-128"/>
          <a:ea typeface="Meiryo" panose="020B0604030504040204" pitchFamily="34" charset="-128"/>
          <a:cs typeface="+mn-cs"/>
        </a:defRPr>
      </a:lvl3pPr>
      <a:lvl4pPr marL="1600200" indent="-228600" algn="l" rtl="0" eaLnBrk="1" fontAlgn="base" hangingPunct="1">
        <a:lnSpc>
          <a:spcPct val="150000"/>
        </a:lnSpc>
        <a:spcBef>
          <a:spcPct val="20000"/>
        </a:spcBef>
        <a:spcAft>
          <a:spcPct val="0"/>
        </a:spcAft>
        <a:defRPr kumimoji="1" sz="1400" b="1" i="0">
          <a:solidFill>
            <a:schemeClr val="tx2"/>
          </a:solidFill>
          <a:latin typeface="Meiryo" panose="020B0604030504040204" pitchFamily="34" charset="-128"/>
          <a:ea typeface="Meiryo" panose="020B0604030504040204" pitchFamily="34" charset="-128"/>
          <a:cs typeface="+mn-cs"/>
        </a:defRPr>
      </a:lvl4pPr>
      <a:lvl5pPr marL="2057400" indent="-228600" algn="l" rtl="0" eaLnBrk="1" fontAlgn="base" hangingPunct="1">
        <a:lnSpc>
          <a:spcPct val="150000"/>
        </a:lnSpc>
        <a:spcBef>
          <a:spcPct val="20000"/>
        </a:spcBef>
        <a:spcAft>
          <a:spcPct val="0"/>
        </a:spcAft>
        <a:buChar char="»"/>
        <a:defRPr kumimoji="1" sz="1400" b="1" i="0">
          <a:solidFill>
            <a:schemeClr val="tx2"/>
          </a:solidFill>
          <a:latin typeface="Meiryo" panose="020B0604030504040204" pitchFamily="34" charset="-128"/>
          <a:ea typeface="Meiryo" panose="020B0604030504040204" pitchFamily="34" charset="-128"/>
          <a:cs typeface="+mn-cs"/>
        </a:defRPr>
      </a:lvl5pPr>
      <a:lvl6pPr marL="2514600" indent="-228600" algn="l" rtl="0" eaLnBrk="1" fontAlgn="base" hangingPunct="1">
        <a:spcBef>
          <a:spcPct val="20000"/>
        </a:spcBef>
        <a:spcAft>
          <a:spcPct val="0"/>
        </a:spcAft>
        <a:buChar char="»"/>
        <a:defRPr kumimoji="1">
          <a:solidFill>
            <a:schemeClr val="tx1"/>
          </a:solidFill>
          <a:latin typeface="+mn-lt"/>
          <a:ea typeface="+mn-ea"/>
          <a:cs typeface="+mn-cs"/>
        </a:defRPr>
      </a:lvl6pPr>
      <a:lvl7pPr marL="2971800" indent="-228600" algn="l" rtl="0" eaLnBrk="1" fontAlgn="base" hangingPunct="1">
        <a:spcBef>
          <a:spcPct val="20000"/>
        </a:spcBef>
        <a:spcAft>
          <a:spcPct val="0"/>
        </a:spcAft>
        <a:buChar char="»"/>
        <a:defRPr kumimoji="1">
          <a:solidFill>
            <a:schemeClr val="tx1"/>
          </a:solidFill>
          <a:latin typeface="+mn-lt"/>
          <a:ea typeface="+mn-ea"/>
          <a:cs typeface="+mn-cs"/>
        </a:defRPr>
      </a:lvl7pPr>
      <a:lvl8pPr marL="3429000" indent="-228600" algn="l" rtl="0" eaLnBrk="1" fontAlgn="base" hangingPunct="1">
        <a:spcBef>
          <a:spcPct val="20000"/>
        </a:spcBef>
        <a:spcAft>
          <a:spcPct val="0"/>
        </a:spcAft>
        <a:buChar char="»"/>
        <a:defRPr kumimoji="1">
          <a:solidFill>
            <a:schemeClr val="tx1"/>
          </a:solidFill>
          <a:latin typeface="+mn-lt"/>
          <a:ea typeface="+mn-ea"/>
          <a:cs typeface="+mn-cs"/>
        </a:defRPr>
      </a:lvl8pPr>
      <a:lvl9pPr marL="3886200" indent="-228600" algn="l" rtl="0" eaLnBrk="1" fontAlgn="base" hangingPunct="1">
        <a:spcBef>
          <a:spcPct val="20000"/>
        </a:spcBef>
        <a:spcAft>
          <a:spcPct val="0"/>
        </a:spcAft>
        <a:buChar char="»"/>
        <a:defRPr kumimoji="1">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21.sv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jpe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2.jpeg"/><Relationship Id="rId7" Type="http://schemas.openxmlformats.org/officeDocument/2006/relationships/image" Target="../media/image17.sv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7.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image" Target="../media/image12.jpeg"/></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2.jpe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8.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8.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2.png"/><Relationship Id="rId4" Type="http://schemas.openxmlformats.org/officeDocument/2006/relationships/image" Target="../media/image21.svg"/><Relationship Id="rId9"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emf"/><Relationship Id="rId4" Type="http://schemas.openxmlformats.org/officeDocument/2006/relationships/image" Target="../media/image36.emf"/></Relationships>
</file>

<file path=ppt/slides/_rels/slide4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1.sv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7.svg"/><Relationship Id="rId10" Type="http://schemas.openxmlformats.org/officeDocument/2006/relationships/image" Target="../media/image19.jpeg"/><Relationship Id="rId4" Type="http://schemas.openxmlformats.org/officeDocument/2006/relationships/image" Target="../media/image6.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77A9E841-73AC-E84E-867F-320E1B98A915}"/>
              </a:ext>
            </a:extLst>
          </p:cNvPr>
          <p:cNvSpPr>
            <a:spLocks noGrp="1" noChangeArrowheads="1"/>
          </p:cNvSpPr>
          <p:nvPr>
            <p:ph type="ctrTitle"/>
          </p:nvPr>
        </p:nvSpPr>
        <p:spPr>
          <a:xfrm>
            <a:off x="911424" y="2060575"/>
            <a:ext cx="10657184" cy="2514600"/>
          </a:xfrm>
        </p:spPr>
        <p:txBody>
          <a:bodyPr/>
          <a:lstStyle/>
          <a:p>
            <a:pPr>
              <a:lnSpc>
                <a:spcPct val="150000"/>
              </a:lnSpc>
            </a:pPr>
            <a:br>
              <a:rPr lang="en-US" altLang="ja-JP" sz="3600"/>
            </a:br>
            <a:br>
              <a:rPr lang="en-US" altLang="ja-JP" sz="3600"/>
            </a:br>
            <a:r>
              <a:rPr lang="ja-JP" altLang="en-US" sz="3600"/>
              <a:t>ブロックチェーン上のトークンを利用した</a:t>
            </a:r>
            <a:br>
              <a:rPr lang="en-US" altLang="ja-JP" sz="3600"/>
            </a:br>
            <a:r>
              <a:rPr lang="ja-JP" altLang="en-US" sz="3600"/>
              <a:t>種子の貸付と利息の実現方法に関する研究</a:t>
            </a:r>
            <a:br>
              <a:rPr lang="en-US" altLang="ja-JP" sz="3600"/>
            </a:br>
            <a:br>
              <a:rPr lang="en-US" altLang="ja-JP" sz="2800"/>
            </a:br>
            <a:endParaRPr lang="ja-JP" altLang="en-US" sz="3600"/>
          </a:p>
        </p:txBody>
      </p:sp>
      <p:sp>
        <p:nvSpPr>
          <p:cNvPr id="7170" name="Rectangle 3">
            <a:extLst>
              <a:ext uri="{FF2B5EF4-FFF2-40B4-BE49-F238E27FC236}">
                <a16:creationId xmlns:a16="http://schemas.microsoft.com/office/drawing/2014/main" id="{5340EEA2-3796-2C44-AD63-254750332E70}"/>
              </a:ext>
            </a:extLst>
          </p:cNvPr>
          <p:cNvSpPr>
            <a:spLocks noGrp="1" noChangeArrowheads="1"/>
          </p:cNvSpPr>
          <p:nvPr>
            <p:ph type="subTitle" idx="1"/>
          </p:nvPr>
        </p:nvSpPr>
        <p:spPr>
          <a:xfrm>
            <a:off x="2895600" y="5157789"/>
            <a:ext cx="6400800" cy="1298575"/>
          </a:xfrm>
        </p:spPr>
        <p:txBody>
          <a:bodyPr/>
          <a:lstStyle/>
          <a:p>
            <a:pPr>
              <a:buClr>
                <a:srgbClr val="00FF80"/>
              </a:buClr>
            </a:pPr>
            <a:r>
              <a:rPr lang="ja-JP" altLang="en-US" sz="2000"/>
              <a:t>近畿大学　産業</a:t>
            </a:r>
            <a:r>
              <a:rPr lang="ja-JP" altLang="en-US"/>
              <a:t>理工学研究科</a:t>
            </a:r>
            <a:endParaRPr lang="en-US" altLang="ja-JP" sz="2000" dirty="0"/>
          </a:p>
          <a:p>
            <a:pPr>
              <a:buClr>
                <a:srgbClr val="00FF80"/>
              </a:buClr>
            </a:pPr>
            <a:r>
              <a:rPr lang="en-US" altLang="ja-JP" sz="2000" dirty="0"/>
              <a:t>2133950003</a:t>
            </a:r>
            <a:r>
              <a:rPr lang="ja-JP" altLang="en-US" sz="2000"/>
              <a:t>  吉田　直樹</a:t>
            </a:r>
            <a:endParaRPr lang="en-US" altLang="ja-JP" sz="2000" dirty="0"/>
          </a:p>
          <a:p>
            <a:pPr eaLnBrk="1" hangingPunct="1">
              <a:buClr>
                <a:srgbClr val="00FF80"/>
              </a:buClr>
            </a:pPr>
            <a:endParaRPr lang="ja-JP" altLang="en-US" sz="2000"/>
          </a:p>
        </p:txBody>
      </p:sp>
      <p:sp>
        <p:nvSpPr>
          <p:cNvPr id="7171" name="Rectangle 5">
            <a:extLst>
              <a:ext uri="{FF2B5EF4-FFF2-40B4-BE49-F238E27FC236}">
                <a16:creationId xmlns:a16="http://schemas.microsoft.com/office/drawing/2014/main" id="{9C819304-D9E2-2340-B0E3-B74B537F2789}"/>
              </a:ext>
            </a:extLst>
          </p:cNvPr>
          <p:cNvSpPr>
            <a:spLocks noChangeArrowheads="1"/>
          </p:cNvSpPr>
          <p:nvPr/>
        </p:nvSpPr>
        <p:spPr bwMode="auto">
          <a:xfrm>
            <a:off x="12391441" y="8030011"/>
            <a:ext cx="109119" cy="237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4000" tIns="10800" rIns="54000" bIns="10800" anchor="ctr">
            <a:spAutoFit/>
          </a:bodyPr>
          <a:lstStyle>
            <a:lvl1pPr>
              <a:spcBef>
                <a:spcPct val="20000"/>
              </a:spcBef>
              <a:buClr>
                <a:schemeClr val="tx1"/>
              </a:buClr>
              <a:buFont typeface="Osaka" panose="020B0600000000000000" pitchFamily="34" charset="-128"/>
              <a:buChar char="◆"/>
              <a:defRPr kumimoji="1"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rgbClr val="FF0080"/>
              </a:buClr>
              <a:defRPr kumimoji="1" sz="2400">
                <a:solidFill>
                  <a:schemeClr val="tx2"/>
                </a:solidFill>
                <a:latin typeface="Arial" panose="020B0604020202020204" pitchFamily="34" charset="0"/>
                <a:ea typeface="ＭＳ Ｐゴシック" panose="020B0600070205080204" pitchFamily="34" charset="-128"/>
              </a:defRPr>
            </a:lvl2pPr>
            <a:lvl3pPr marL="1143000" indent="-228600">
              <a:spcBef>
                <a:spcPct val="20000"/>
              </a:spcBef>
              <a:defRPr kumimoji="1" sz="2000">
                <a:solidFill>
                  <a:schemeClr val="tx2"/>
                </a:solidFill>
                <a:latin typeface="Arial" panose="020B0604020202020204" pitchFamily="34" charset="0"/>
                <a:ea typeface="ＭＳ Ｐゴシック" panose="020B0600070205080204" pitchFamily="34" charset="-128"/>
              </a:defRPr>
            </a:lvl3pPr>
            <a:lvl4pPr marL="1600200" indent="-228600">
              <a:spcBef>
                <a:spcPct val="20000"/>
              </a:spcBef>
              <a:defRPr kumimoji="1">
                <a:solidFill>
                  <a:schemeClr val="tx2"/>
                </a:solidFill>
                <a:latin typeface="Arial" panose="020B0604020202020204" pitchFamily="34" charset="0"/>
                <a:ea typeface="ＭＳ Ｐゴシック" panose="020B0600070205080204" pitchFamily="34" charset="-128"/>
              </a:defRPr>
            </a:lvl4pPr>
            <a:lvl5pPr marL="2057400" indent="-228600">
              <a:spcBef>
                <a:spcPct val="20000"/>
              </a:spcBef>
              <a:buChar char="»"/>
              <a:defRPr kumimoji="1">
                <a:solidFill>
                  <a:schemeClr val="tx2"/>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kumimoji="1">
                <a:solidFill>
                  <a:schemeClr val="tx2"/>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kumimoji="1">
                <a:solidFill>
                  <a:schemeClr val="tx2"/>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kumimoji="1">
                <a:solidFill>
                  <a:schemeClr val="tx2"/>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kumimoji="1">
                <a:solidFill>
                  <a:schemeClr val="tx2"/>
                </a:solidFill>
                <a:latin typeface="Arial" panose="020B0604020202020204" pitchFamily="34" charset="0"/>
                <a:ea typeface="ＭＳ Ｐゴシック" panose="020B0600070205080204" pitchFamily="34" charset="-128"/>
              </a:defRPr>
            </a:lvl9pPr>
          </a:lstStyle>
          <a:p>
            <a:pPr algn="ctr" eaLnBrk="1" hangingPunct="1">
              <a:spcBef>
                <a:spcPct val="0"/>
              </a:spcBef>
              <a:buClrTx/>
              <a:buFontTx/>
              <a:buNone/>
            </a:pPr>
            <a:endParaRPr lang="ja-JP" altLang="en-US" sz="1400"/>
          </a:p>
        </p:txBody>
      </p:sp>
    </p:spTree>
  </p:cSld>
  <p:clrMapOvr>
    <a:masterClrMapping/>
  </p:clrMapOvr>
  <p:transition spd="med" advClick="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種の銀行（トークン発行）</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kumimoji="1" lang="ja-JP" altLang="en-US"/>
              <a:t>銀行の特権</a:t>
            </a:r>
            <a:endParaRPr kumimoji="1" lang="en-US" altLang="ja-JP"/>
          </a:p>
          <a:p>
            <a:pPr lvl="1"/>
            <a:r>
              <a:rPr kumimoji="1" lang="ja-JP" altLang="en-US"/>
              <a:t>預けた種と同等の価値のトークンを発行する権限を持つ</a:t>
            </a:r>
            <a:endParaRPr kumimoji="1" lang="en-US" altLang="ja-JP"/>
          </a:p>
          <a:p>
            <a:r>
              <a:rPr kumimoji="1" lang="ja-JP" altLang="en-US"/>
              <a:t>等価交換の原則の維持</a:t>
            </a:r>
            <a:endParaRPr kumimoji="1" lang="en-US" altLang="ja-JP"/>
          </a:p>
          <a:p>
            <a:pPr lvl="1"/>
            <a:r>
              <a:rPr lang="ja-JP" altLang="en-US"/>
              <a:t>銀行にはトークンは残らない</a:t>
            </a:r>
            <a:endParaRPr lang="en-US" altLang="ja-JP"/>
          </a:p>
          <a:p>
            <a:pPr lvl="1"/>
            <a:r>
              <a:rPr kumimoji="1" lang="ja-JP" altLang="en-US"/>
              <a:t>銀行に残るのは種</a:t>
            </a:r>
            <a:endParaRPr kumimoji="1" lang="en-US" altLang="ja-JP"/>
          </a:p>
          <a:p>
            <a:pPr lvl="1"/>
            <a:endParaRPr kumimoji="1" lang="ja-JP" altLang="en-US"/>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2"/>
          <a:stretch>
            <a:fillRect/>
          </a:stretch>
        </p:blipFill>
        <p:spPr>
          <a:xfrm>
            <a:off x="6410063" y="4163009"/>
            <a:ext cx="1800200" cy="1800200"/>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340" y="526384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6889313" y="5950857"/>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pic>
        <p:nvPicPr>
          <p:cNvPr id="45" name="グラフィックス 44">
            <a:extLst>
              <a:ext uri="{FF2B5EF4-FFF2-40B4-BE49-F238E27FC236}">
                <a16:creationId xmlns:a16="http://schemas.microsoft.com/office/drawing/2014/main" id="{363AC4AC-23D0-787C-50E0-DA3D15FF1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1185" y="3418244"/>
            <a:ext cx="774155" cy="1173404"/>
          </a:xfrm>
          <a:prstGeom prst="rect">
            <a:avLst/>
          </a:prstGeom>
        </p:spPr>
      </p:pic>
      <p:pic>
        <p:nvPicPr>
          <p:cNvPr id="47" name="図 46">
            <a:extLst>
              <a:ext uri="{FF2B5EF4-FFF2-40B4-BE49-F238E27FC236}">
                <a16:creationId xmlns:a16="http://schemas.microsoft.com/office/drawing/2014/main" id="{DDD94786-5F6D-49C6-662F-E8FA5C756AEB}"/>
              </a:ext>
            </a:extLst>
          </p:cNvPr>
          <p:cNvPicPr>
            <a:picLocks noChangeAspect="1"/>
          </p:cNvPicPr>
          <p:nvPr/>
        </p:nvPicPr>
        <p:blipFill>
          <a:blip r:embed="rId6"/>
          <a:stretch>
            <a:fillRect/>
          </a:stretch>
        </p:blipFill>
        <p:spPr>
          <a:xfrm>
            <a:off x="2051855" y="4997571"/>
            <a:ext cx="1772816" cy="1772816"/>
          </a:xfrm>
          <a:prstGeom prst="rect">
            <a:avLst/>
          </a:prstGeom>
        </p:spPr>
      </p:pic>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523" y="369171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50" name="円柱 49">
            <a:extLst>
              <a:ext uri="{FF2B5EF4-FFF2-40B4-BE49-F238E27FC236}">
                <a16:creationId xmlns:a16="http://schemas.microsoft.com/office/drawing/2014/main" id="{0E07A18B-DF4D-833C-A00D-8A4CAFE2D115}"/>
              </a:ext>
            </a:extLst>
          </p:cNvPr>
          <p:cNvSpPr/>
          <p:nvPr/>
        </p:nvSpPr>
        <p:spPr>
          <a:xfrm>
            <a:off x="5059696" y="4780169"/>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1" name="直線矢印コネクタ 50">
            <a:extLst>
              <a:ext uri="{FF2B5EF4-FFF2-40B4-BE49-F238E27FC236}">
                <a16:creationId xmlns:a16="http://schemas.microsoft.com/office/drawing/2014/main" id="{7F815D8C-297D-744D-9C90-C3934C23D743}"/>
              </a:ext>
            </a:extLst>
          </p:cNvPr>
          <p:cNvCxnSpPr>
            <a:cxnSpLocks/>
            <a:stCxn id="48" idx="3"/>
          </p:cNvCxnSpPr>
          <p:nvPr/>
        </p:nvCxnSpPr>
        <p:spPr bwMode="auto">
          <a:xfrm>
            <a:off x="4259819" y="4018071"/>
            <a:ext cx="1311906" cy="326361"/>
          </a:xfrm>
          <a:prstGeom prst="straightConnector1">
            <a:avLst/>
          </a:prstGeom>
          <a:noFill/>
          <a:ln w="57150" cap="flat" cmpd="sng" algn="ctr">
            <a:solidFill>
              <a:schemeClr val="tx1"/>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FCFB2F18-8969-2A2F-F56C-EF8C3CE79523}"/>
              </a:ext>
            </a:extLst>
          </p:cNvPr>
          <p:cNvCxnSpPr>
            <a:cxnSpLocks/>
            <a:stCxn id="30" idx="3"/>
          </p:cNvCxnSpPr>
          <p:nvPr/>
        </p:nvCxnSpPr>
        <p:spPr bwMode="auto">
          <a:xfrm flipV="1">
            <a:off x="4195636" y="5373216"/>
            <a:ext cx="1222980" cy="216985"/>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a:stCxn id="50" idx="2"/>
          </p:cNvCxnSpPr>
          <p:nvPr/>
        </p:nvCxnSpPr>
        <p:spPr bwMode="auto">
          <a:xfrm flipH="1" flipV="1">
            <a:off x="3389523" y="4546024"/>
            <a:ext cx="1670173" cy="356695"/>
          </a:xfrm>
          <a:prstGeom prst="straightConnector1">
            <a:avLst/>
          </a:prstGeom>
          <a:noFill/>
          <a:ln w="57150" cap="flat" cmpd="sng" algn="ctr">
            <a:solidFill>
              <a:schemeClr val="tx1"/>
            </a:solidFill>
            <a:prstDash val="solid"/>
            <a:round/>
            <a:headEnd type="none" w="med" len="med"/>
            <a:tailEnd type="triangle"/>
          </a:ln>
          <a:effectLst/>
        </p:spPr>
      </p:cxnSp>
      <p:cxnSp>
        <p:nvCxnSpPr>
          <p:cNvPr id="64" name="曲線コネクタ 63">
            <a:extLst>
              <a:ext uri="{FF2B5EF4-FFF2-40B4-BE49-F238E27FC236}">
                <a16:creationId xmlns:a16="http://schemas.microsoft.com/office/drawing/2014/main" id="{0F198D36-BF9A-45D9-B167-AA1903645DB0}"/>
              </a:ext>
            </a:extLst>
          </p:cNvPr>
          <p:cNvCxnSpPr>
            <a:cxnSpLocks/>
            <a:endCxn id="50" idx="4"/>
          </p:cNvCxnSpPr>
          <p:nvPr/>
        </p:nvCxnSpPr>
        <p:spPr bwMode="auto">
          <a:xfrm rot="16200000" flipH="1">
            <a:off x="5330501" y="4622667"/>
            <a:ext cx="558285" cy="1818"/>
          </a:xfrm>
          <a:prstGeom prst="curvedConnector4">
            <a:avLst>
              <a:gd name="adj1" fmla="val 1327"/>
              <a:gd name="adj2" fmla="val 47403190"/>
            </a:avLst>
          </a:prstGeom>
          <a:noFill/>
          <a:ln w="57150" cap="flat" cmpd="sng" algn="ctr">
            <a:solidFill>
              <a:srgbClr val="0070C0"/>
            </a:solidFill>
            <a:prstDash val="sysDot"/>
            <a:round/>
            <a:headEnd type="none" w="med" len="med"/>
            <a:tailEnd type="triangle"/>
          </a:ln>
          <a:effectLst/>
        </p:spPr>
      </p:cxnSp>
      <p:sp>
        <p:nvSpPr>
          <p:cNvPr id="70" name="テキスト ボックス 69">
            <a:extLst>
              <a:ext uri="{FF2B5EF4-FFF2-40B4-BE49-F238E27FC236}">
                <a16:creationId xmlns:a16="http://schemas.microsoft.com/office/drawing/2014/main" id="{362FA3B4-D595-4FBC-B6F8-628FCEC43429}"/>
              </a:ext>
            </a:extLst>
          </p:cNvPr>
          <p:cNvSpPr txBox="1"/>
          <p:nvPr/>
        </p:nvSpPr>
        <p:spPr>
          <a:xfrm>
            <a:off x="4864618" y="4457226"/>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通貨発行</a:t>
            </a:r>
          </a:p>
        </p:txBody>
      </p:sp>
      <p:cxnSp>
        <p:nvCxnSpPr>
          <p:cNvPr id="71" name="直線矢印コネクタ 70">
            <a:extLst>
              <a:ext uri="{FF2B5EF4-FFF2-40B4-BE49-F238E27FC236}">
                <a16:creationId xmlns:a16="http://schemas.microsoft.com/office/drawing/2014/main" id="{AD9C4B35-F807-2ED0-3EB6-BB225F511AA7}"/>
              </a:ext>
            </a:extLst>
          </p:cNvPr>
          <p:cNvCxnSpPr>
            <a:cxnSpLocks/>
          </p:cNvCxnSpPr>
          <p:nvPr/>
        </p:nvCxnSpPr>
        <p:spPr bwMode="auto">
          <a:xfrm flipH="1">
            <a:off x="3407720" y="5955700"/>
            <a:ext cx="2021835" cy="296624"/>
          </a:xfrm>
          <a:prstGeom prst="straightConnector1">
            <a:avLst/>
          </a:prstGeom>
          <a:noFill/>
          <a:ln w="57150" cap="flat" cmpd="sng" algn="ctr">
            <a:solidFill>
              <a:schemeClr val="tx1"/>
            </a:solidFill>
            <a:prstDash val="solid"/>
            <a:round/>
            <a:headEnd type="none" w="med" len="med"/>
            <a:tailEnd type="triangle"/>
          </a:ln>
          <a:effectLst/>
        </p:spPr>
      </p:cxnSp>
      <p:cxnSp>
        <p:nvCxnSpPr>
          <p:cNvPr id="73" name="曲線コネクタ 72">
            <a:extLst>
              <a:ext uri="{FF2B5EF4-FFF2-40B4-BE49-F238E27FC236}">
                <a16:creationId xmlns:a16="http://schemas.microsoft.com/office/drawing/2014/main" id="{418E595C-9298-9AB6-08C5-83006BABA000}"/>
              </a:ext>
            </a:extLst>
          </p:cNvPr>
          <p:cNvCxnSpPr>
            <a:cxnSpLocks/>
          </p:cNvCxnSpPr>
          <p:nvPr/>
        </p:nvCxnSpPr>
        <p:spPr bwMode="auto">
          <a:xfrm rot="16200000" flipH="1">
            <a:off x="5140383" y="5663549"/>
            <a:ext cx="558285" cy="1818"/>
          </a:xfrm>
          <a:prstGeom prst="curvedConnector4">
            <a:avLst>
              <a:gd name="adj1" fmla="val 1327"/>
              <a:gd name="adj2" fmla="val 56584378"/>
            </a:avLst>
          </a:prstGeom>
          <a:noFill/>
          <a:ln w="57150" cap="flat" cmpd="sng" algn="ctr">
            <a:solidFill>
              <a:srgbClr val="0070C0"/>
            </a:solidFill>
            <a:prstDash val="sysDot"/>
            <a:round/>
            <a:headEnd type="none" w="med" len="med"/>
            <a:tailEnd type="triangle"/>
          </a:ln>
          <a:effectLst/>
        </p:spPr>
      </p:cxnSp>
      <p:sp>
        <p:nvSpPr>
          <p:cNvPr id="74" name="テキスト ボックス 73">
            <a:extLst>
              <a:ext uri="{FF2B5EF4-FFF2-40B4-BE49-F238E27FC236}">
                <a16:creationId xmlns:a16="http://schemas.microsoft.com/office/drawing/2014/main" id="{69516E67-0AA4-62A3-FF97-E86B85ED34B6}"/>
              </a:ext>
            </a:extLst>
          </p:cNvPr>
          <p:cNvSpPr txBox="1"/>
          <p:nvPr/>
        </p:nvSpPr>
        <p:spPr>
          <a:xfrm>
            <a:off x="4902312" y="5508145"/>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通貨発行</a:t>
            </a:r>
          </a:p>
        </p:txBody>
      </p:sp>
      <p:sp>
        <p:nvSpPr>
          <p:cNvPr id="77" name="円柱 76">
            <a:extLst>
              <a:ext uri="{FF2B5EF4-FFF2-40B4-BE49-F238E27FC236}">
                <a16:creationId xmlns:a16="http://schemas.microsoft.com/office/drawing/2014/main" id="{A70D8D71-71C2-EDE6-0123-4B835BC5E7C1}"/>
              </a:ext>
            </a:extLst>
          </p:cNvPr>
          <p:cNvSpPr/>
          <p:nvPr/>
        </p:nvSpPr>
        <p:spPr>
          <a:xfrm>
            <a:off x="4856496" y="5875997"/>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78" name="テキスト ボックス 77">
            <a:extLst>
              <a:ext uri="{FF2B5EF4-FFF2-40B4-BE49-F238E27FC236}">
                <a16:creationId xmlns:a16="http://schemas.microsoft.com/office/drawing/2014/main" id="{13A6A274-70E3-F51B-0070-F22F4F3D6406}"/>
              </a:ext>
            </a:extLst>
          </p:cNvPr>
          <p:cNvSpPr txBox="1"/>
          <p:nvPr/>
        </p:nvSpPr>
        <p:spPr>
          <a:xfrm>
            <a:off x="2527430" y="4630519"/>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種農家</a:t>
            </a:r>
          </a:p>
        </p:txBody>
      </p:sp>
      <p:sp>
        <p:nvSpPr>
          <p:cNvPr id="79" name="テキスト ボックス 78">
            <a:extLst>
              <a:ext uri="{FF2B5EF4-FFF2-40B4-BE49-F238E27FC236}">
                <a16:creationId xmlns:a16="http://schemas.microsoft.com/office/drawing/2014/main" id="{653CEFEB-2AD3-FB03-9726-4C260773ABDC}"/>
              </a:ext>
            </a:extLst>
          </p:cNvPr>
          <p:cNvSpPr txBox="1"/>
          <p:nvPr/>
        </p:nvSpPr>
        <p:spPr>
          <a:xfrm>
            <a:off x="2556458" y="6466576"/>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種農家</a:t>
            </a:r>
          </a:p>
        </p:txBody>
      </p:sp>
      <p:pic>
        <p:nvPicPr>
          <p:cNvPr id="4" name="Picture 2" descr="ウォーターメロンの種 ストックフォト">
            <a:extLst>
              <a:ext uri="{FF2B5EF4-FFF2-40B4-BE49-F238E27FC236}">
                <a16:creationId xmlns:a16="http://schemas.microsoft.com/office/drawing/2014/main" id="{0A9789D1-4BAB-4A4C-5969-2FB493807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1637" y="4671423"/>
            <a:ext cx="1722380" cy="129178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線矢印コネクタ 13">
            <a:extLst>
              <a:ext uri="{FF2B5EF4-FFF2-40B4-BE49-F238E27FC236}">
                <a16:creationId xmlns:a16="http://schemas.microsoft.com/office/drawing/2014/main" id="{45FE2162-7955-15F3-A9DA-D74E13DBE74D}"/>
              </a:ext>
            </a:extLst>
          </p:cNvPr>
          <p:cNvCxnSpPr>
            <a:cxnSpLocks/>
          </p:cNvCxnSpPr>
          <p:nvPr/>
        </p:nvCxnSpPr>
        <p:spPr bwMode="auto">
          <a:xfrm>
            <a:off x="6312024" y="4457226"/>
            <a:ext cx="2019613" cy="568042"/>
          </a:xfrm>
          <a:prstGeom prst="straightConnector1">
            <a:avLst/>
          </a:prstGeom>
          <a:noFill/>
          <a:ln w="57150" cap="flat" cmpd="sng" algn="ctr">
            <a:solidFill>
              <a:srgbClr val="0070C0"/>
            </a:solidFill>
            <a:prstDash val="solid"/>
            <a:round/>
            <a:headEnd type="none" w="med" len="med"/>
            <a:tailEnd type="triangle"/>
          </a:ln>
          <a:effectLst/>
        </p:spPr>
      </p:cxnSp>
      <p:cxnSp>
        <p:nvCxnSpPr>
          <p:cNvPr id="16" name="直線矢印コネクタ 15">
            <a:extLst>
              <a:ext uri="{FF2B5EF4-FFF2-40B4-BE49-F238E27FC236}">
                <a16:creationId xmlns:a16="http://schemas.microsoft.com/office/drawing/2014/main" id="{778BDCDC-DC12-D927-44D1-DAC8DBD3192C}"/>
              </a:ext>
            </a:extLst>
          </p:cNvPr>
          <p:cNvCxnSpPr>
            <a:cxnSpLocks/>
          </p:cNvCxnSpPr>
          <p:nvPr/>
        </p:nvCxnSpPr>
        <p:spPr bwMode="auto">
          <a:xfrm>
            <a:off x="6157383" y="5425415"/>
            <a:ext cx="2174254" cy="0"/>
          </a:xfrm>
          <a:prstGeom prst="straightConnector1">
            <a:avLst/>
          </a:prstGeom>
          <a:noFill/>
          <a:ln w="57150" cap="flat" cmpd="sng" algn="ctr">
            <a:solidFill>
              <a:srgbClr val="0070C0"/>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CE772137-F68C-B7A6-9D39-9A09CD573DBD}"/>
              </a:ext>
            </a:extLst>
          </p:cNvPr>
          <p:cNvSpPr txBox="1"/>
          <p:nvPr/>
        </p:nvSpPr>
        <p:spPr>
          <a:xfrm>
            <a:off x="8503339" y="4361358"/>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spTree>
    <p:extLst>
      <p:ext uri="{BB962C8B-B14F-4D97-AF65-F5344CB8AC3E}">
        <p14:creationId xmlns:p14="http://schemas.microsoft.com/office/powerpoint/2010/main" val="243251292"/>
      </p:ext>
    </p:extLst>
  </p:cSld>
  <p:clrMapOvr>
    <a:masterClrMapping/>
  </p:clrMapOvr>
  <p:transition spd="med" advClick="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種の銀行（トークンによる種の引き出し）</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トークンを使った「種預金」の引き出し</a:t>
            </a:r>
            <a:endParaRPr lang="en-US" altLang="ja-JP"/>
          </a:p>
          <a:p>
            <a:pPr lvl="1"/>
            <a:r>
              <a:rPr lang="ja-JP" altLang="en-US"/>
              <a:t>銀行からいつでも新鮮な種を引き出すことができる（種は３年でだめになってしまう）</a:t>
            </a:r>
            <a:endParaRPr lang="en-US" altLang="ja-JP"/>
          </a:p>
          <a:p>
            <a:r>
              <a:rPr lang="ja-JP" altLang="en-US"/>
              <a:t>トークンの焼却</a:t>
            </a:r>
            <a:endParaRPr lang="en-US" altLang="ja-JP"/>
          </a:p>
          <a:p>
            <a:pPr lvl="1"/>
            <a:r>
              <a:rPr lang="ja-JP" altLang="en-US"/>
              <a:t>トークンの発行の反対にトークンを消滅させることを「焼却」と表現する</a:t>
            </a:r>
            <a:endParaRPr lang="en-US" altLang="ja-JP"/>
          </a:p>
          <a:p>
            <a:pPr lvl="1"/>
            <a:r>
              <a:rPr lang="ja-JP" altLang="en-US"/>
              <a:t>等価交換の原則を維持するため，引き出しに使用されたトークンは銀行で焼却される</a:t>
            </a:r>
            <a:endParaRPr lang="en-US" altLang="ja-JP"/>
          </a:p>
          <a:p>
            <a:endParaRPr kumimoji="1" lang="en-US" altLang="ja-JP"/>
          </a:p>
          <a:p>
            <a:pPr lvl="1"/>
            <a:endParaRPr kumimoji="1" lang="ja-JP" altLang="en-US"/>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3"/>
          <a:stretch>
            <a:fillRect/>
          </a:stretch>
        </p:blipFill>
        <p:spPr>
          <a:xfrm>
            <a:off x="6410063" y="4584188"/>
            <a:ext cx="1800200" cy="1800200"/>
          </a:xfrm>
          <a:prstGeom prst="rect">
            <a:avLst/>
          </a:prstGeom>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6889313" y="6372036"/>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pic>
        <p:nvPicPr>
          <p:cNvPr id="45" name="グラフィックス 44">
            <a:extLst>
              <a:ext uri="{FF2B5EF4-FFF2-40B4-BE49-F238E27FC236}">
                <a16:creationId xmlns:a16="http://schemas.microsoft.com/office/drawing/2014/main" id="{363AC4AC-23D0-787C-50E0-DA3D15FF1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15568" y="5095098"/>
            <a:ext cx="774155" cy="1173404"/>
          </a:xfrm>
          <a:prstGeom prst="rect">
            <a:avLst/>
          </a:prstGeom>
        </p:spPr>
      </p:pic>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5793" y="5171186"/>
            <a:ext cx="1724663" cy="1293497"/>
          </a:xfrm>
          <a:prstGeom prst="rect">
            <a:avLst/>
          </a:prstGeom>
          <a:noFill/>
          <a:extLst>
            <a:ext uri="{909E8E84-426E-40DD-AFC4-6F175D3DCCD1}">
              <a14:hiddenFill xmlns:a14="http://schemas.microsoft.com/office/drawing/2010/main">
                <a:solidFill>
                  <a:srgbClr val="FFFFFF"/>
                </a:solidFill>
              </a14:hiddenFill>
            </a:ext>
          </a:extLst>
        </p:spPr>
      </p:pic>
      <p:sp>
        <p:nvSpPr>
          <p:cNvPr id="50" name="円柱 49">
            <a:extLst>
              <a:ext uri="{FF2B5EF4-FFF2-40B4-BE49-F238E27FC236}">
                <a16:creationId xmlns:a16="http://schemas.microsoft.com/office/drawing/2014/main" id="{0E07A18B-DF4D-833C-A00D-8A4CAFE2D115}"/>
              </a:ext>
            </a:extLst>
          </p:cNvPr>
          <p:cNvSpPr/>
          <p:nvPr/>
        </p:nvSpPr>
        <p:spPr>
          <a:xfrm>
            <a:off x="3404593" y="5301710"/>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1" name="直線矢印コネクタ 50">
            <a:extLst>
              <a:ext uri="{FF2B5EF4-FFF2-40B4-BE49-F238E27FC236}">
                <a16:creationId xmlns:a16="http://schemas.microsoft.com/office/drawing/2014/main" id="{7F815D8C-297D-744D-9C90-C3934C23D743}"/>
              </a:ext>
            </a:extLst>
          </p:cNvPr>
          <p:cNvCxnSpPr>
            <a:cxnSpLocks/>
          </p:cNvCxnSpPr>
          <p:nvPr/>
        </p:nvCxnSpPr>
        <p:spPr bwMode="auto">
          <a:xfrm>
            <a:off x="3967006" y="5424259"/>
            <a:ext cx="1624938" cy="0"/>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p:cNvCxnSpPr>
          <p:nvPr/>
        </p:nvCxnSpPr>
        <p:spPr bwMode="auto">
          <a:xfrm flipH="1">
            <a:off x="3575720" y="6003028"/>
            <a:ext cx="2124771" cy="0"/>
          </a:xfrm>
          <a:prstGeom prst="straightConnector1">
            <a:avLst/>
          </a:prstGeom>
          <a:noFill/>
          <a:ln w="57150" cap="flat" cmpd="sng" algn="ctr">
            <a:solidFill>
              <a:schemeClr val="tx1"/>
            </a:solidFill>
            <a:prstDash val="solid"/>
            <a:round/>
            <a:headEnd type="none" w="med" len="med"/>
            <a:tailEnd type="triangle"/>
          </a:ln>
          <a:effectLst/>
        </p:spPr>
      </p:cxnSp>
      <p:sp>
        <p:nvSpPr>
          <p:cNvPr id="78" name="テキスト ボックス 77">
            <a:extLst>
              <a:ext uri="{FF2B5EF4-FFF2-40B4-BE49-F238E27FC236}">
                <a16:creationId xmlns:a16="http://schemas.microsoft.com/office/drawing/2014/main" id="{13A6A274-70E3-F51B-0070-F22F4F3D6406}"/>
              </a:ext>
            </a:extLst>
          </p:cNvPr>
          <p:cNvSpPr txBox="1"/>
          <p:nvPr/>
        </p:nvSpPr>
        <p:spPr>
          <a:xfrm>
            <a:off x="2589356" y="6293230"/>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種農家</a:t>
            </a:r>
          </a:p>
        </p:txBody>
      </p:sp>
      <p:pic>
        <p:nvPicPr>
          <p:cNvPr id="11" name="Picture 2" descr="ウォーターメロンの種 ストックフォト">
            <a:extLst>
              <a:ext uri="{FF2B5EF4-FFF2-40B4-BE49-F238E27FC236}">
                <a16:creationId xmlns:a16="http://schemas.microsoft.com/office/drawing/2014/main" id="{F79F525F-7022-5F0D-467B-C6A957872E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0852" y="5644358"/>
            <a:ext cx="870296" cy="6527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火・炎のイラスト">
            <a:extLst>
              <a:ext uri="{FF2B5EF4-FFF2-40B4-BE49-F238E27FC236}">
                <a16:creationId xmlns:a16="http://schemas.microsoft.com/office/drawing/2014/main" id="{DAE38EEB-48C8-9195-81B3-DC0C5B6B8A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75913" y="4802502"/>
            <a:ext cx="736846" cy="75963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43FBE793-9864-4B59-F432-EB871302D5C5}"/>
              </a:ext>
            </a:extLst>
          </p:cNvPr>
          <p:cNvSpPr txBox="1"/>
          <p:nvPr/>
        </p:nvSpPr>
        <p:spPr>
          <a:xfrm>
            <a:off x="4730655" y="4471900"/>
            <a:ext cx="180049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トークンの焼却</a:t>
            </a:r>
          </a:p>
        </p:txBody>
      </p:sp>
      <p:sp>
        <p:nvSpPr>
          <p:cNvPr id="37" name="テキスト ボックス 36">
            <a:extLst>
              <a:ext uri="{FF2B5EF4-FFF2-40B4-BE49-F238E27FC236}">
                <a16:creationId xmlns:a16="http://schemas.microsoft.com/office/drawing/2014/main" id="{16D8FBBA-548C-483E-7C0B-40515F64B0F3}"/>
              </a:ext>
            </a:extLst>
          </p:cNvPr>
          <p:cNvSpPr txBox="1"/>
          <p:nvPr/>
        </p:nvSpPr>
        <p:spPr>
          <a:xfrm>
            <a:off x="3867055" y="6206357"/>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種の引き出し</a:t>
            </a:r>
          </a:p>
        </p:txBody>
      </p:sp>
      <p:sp>
        <p:nvSpPr>
          <p:cNvPr id="38" name="テキスト ボックス 37">
            <a:extLst>
              <a:ext uri="{FF2B5EF4-FFF2-40B4-BE49-F238E27FC236}">
                <a16:creationId xmlns:a16="http://schemas.microsoft.com/office/drawing/2014/main" id="{F68420C5-616E-5BFC-7715-3008403FD2EA}"/>
              </a:ext>
            </a:extLst>
          </p:cNvPr>
          <p:cNvSpPr txBox="1"/>
          <p:nvPr/>
        </p:nvSpPr>
        <p:spPr>
          <a:xfrm>
            <a:off x="8688747" y="4841232"/>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cxnSp>
        <p:nvCxnSpPr>
          <p:cNvPr id="40" name="直線矢印コネクタ 39">
            <a:extLst>
              <a:ext uri="{FF2B5EF4-FFF2-40B4-BE49-F238E27FC236}">
                <a16:creationId xmlns:a16="http://schemas.microsoft.com/office/drawing/2014/main" id="{A5CF2042-7DD2-714A-F3EF-FA4DD5A15EFA}"/>
              </a:ext>
            </a:extLst>
          </p:cNvPr>
          <p:cNvCxnSpPr>
            <a:endCxn id="11" idx="3"/>
          </p:cNvCxnSpPr>
          <p:nvPr/>
        </p:nvCxnSpPr>
        <p:spPr bwMode="auto">
          <a:xfrm flipH="1">
            <a:off x="6531148" y="5562137"/>
            <a:ext cx="1944645" cy="408582"/>
          </a:xfrm>
          <a:prstGeom prst="straightConnector1">
            <a:avLst/>
          </a:prstGeom>
          <a:noFill/>
          <a:ln w="57150" cap="flat" cmpd="sng" algn="ctr">
            <a:solidFill>
              <a:srgbClr val="0070C0"/>
            </a:solidFill>
            <a:prstDash val="solid"/>
            <a:round/>
            <a:headEnd type="none" w="med" len="med"/>
            <a:tailEnd type="triangle"/>
          </a:ln>
          <a:effectLst/>
        </p:spPr>
      </p:cxnSp>
    </p:spTree>
    <p:extLst>
      <p:ext uri="{BB962C8B-B14F-4D97-AF65-F5344CB8AC3E}">
        <p14:creationId xmlns:p14="http://schemas.microsoft.com/office/powerpoint/2010/main" val="1693586275"/>
      </p:ext>
    </p:extLst>
  </p:cSld>
  <p:clrMapOvr>
    <a:masterClrMapping/>
  </p:clrMapOvr>
  <p:transition spd="med"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種の銀行（トークンと通貨）連邦モデル</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複数の種の銀行（トークン発行主体）の連邦化</a:t>
            </a:r>
            <a:endParaRPr lang="en-US" altLang="ja-JP"/>
          </a:p>
          <a:p>
            <a:pPr lvl="1"/>
            <a:r>
              <a:rPr lang="ja-JP" altLang="en-US"/>
              <a:t>複数の銀行の間でトークンの相互運用</a:t>
            </a:r>
            <a:endParaRPr lang="en-US" altLang="ja-JP"/>
          </a:p>
          <a:p>
            <a:r>
              <a:rPr lang="ja-JP" altLang="en-US"/>
              <a:t>種プールの過不足を調整する方法</a:t>
            </a:r>
            <a:endParaRPr lang="en-US" altLang="ja-JP"/>
          </a:p>
          <a:p>
            <a:pPr lvl="1"/>
            <a:r>
              <a:rPr lang="ja-JP" altLang="en-US"/>
              <a:t>複数の銀行を束ねる親銀行（種プールの相互運用）</a:t>
            </a:r>
            <a:endParaRPr lang="en-US" altLang="ja-JP"/>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2"/>
          <a:stretch>
            <a:fillRect/>
          </a:stretch>
        </p:blipFill>
        <p:spPr>
          <a:xfrm>
            <a:off x="5530614" y="5261407"/>
            <a:ext cx="1169243" cy="1225598"/>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946" y="6212248"/>
            <a:ext cx="565263" cy="444381"/>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5530614" y="6471963"/>
            <a:ext cx="1305593"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種の銀行</a:t>
            </a:r>
            <a:r>
              <a:rPr kumimoji="1" lang="en-US" altLang="ja-JP" sz="1800" b="1" dirty="0" err="1">
                <a:latin typeface="Meiryo" panose="020B0604030504040204" pitchFamily="34" charset="-128"/>
                <a:ea typeface="Meiryo" panose="020B0604030504040204" pitchFamily="34" charset="-128"/>
              </a:rPr>
              <a:t>B</a:t>
            </a:r>
            <a:endParaRPr kumimoji="1" lang="ja-JP" altLang="en-US" sz="1800" b="1" dirty="0" err="1">
              <a:latin typeface="Meiryo" panose="020B0604030504040204" pitchFamily="34" charset="-128"/>
              <a:ea typeface="Meiryo" panose="020B0604030504040204" pitchFamily="34" charset="-128"/>
            </a:endParaRPr>
          </a:p>
        </p:txBody>
      </p:sp>
      <p:pic>
        <p:nvPicPr>
          <p:cNvPr id="45" name="グラフィックス 44">
            <a:extLst>
              <a:ext uri="{FF2B5EF4-FFF2-40B4-BE49-F238E27FC236}">
                <a16:creationId xmlns:a16="http://schemas.microsoft.com/office/drawing/2014/main" id="{363AC4AC-23D0-787C-50E0-DA3D15FF1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7941" y="3504585"/>
            <a:ext cx="502819" cy="798868"/>
          </a:xfrm>
          <a:prstGeom prst="rect">
            <a:avLst/>
          </a:prstGeom>
        </p:spPr>
      </p:pic>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446" y="3518225"/>
            <a:ext cx="565263" cy="444381"/>
          </a:xfrm>
          <a:prstGeom prst="rect">
            <a:avLst/>
          </a:prstGeom>
          <a:noFill/>
          <a:extLst>
            <a:ext uri="{909E8E84-426E-40DD-AFC4-6F175D3DCCD1}">
              <a14:hiddenFill xmlns:a14="http://schemas.microsoft.com/office/drawing/2010/main">
                <a:solidFill>
                  <a:srgbClr val="FFFFFF"/>
                </a:solidFill>
              </a14:hiddenFill>
            </a:ext>
          </a:extLst>
        </p:spPr>
      </p:pic>
      <p:sp>
        <p:nvSpPr>
          <p:cNvPr id="50" name="円柱 49">
            <a:extLst>
              <a:ext uri="{FF2B5EF4-FFF2-40B4-BE49-F238E27FC236}">
                <a16:creationId xmlns:a16="http://schemas.microsoft.com/office/drawing/2014/main" id="{0E07A18B-DF4D-833C-A00D-8A4CAFE2D115}"/>
              </a:ext>
            </a:extLst>
          </p:cNvPr>
          <p:cNvSpPr/>
          <p:nvPr/>
        </p:nvSpPr>
        <p:spPr>
          <a:xfrm>
            <a:off x="4410897" y="4143886"/>
            <a:ext cx="357785" cy="16686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1" name="直線矢印コネクタ 50">
            <a:extLst>
              <a:ext uri="{FF2B5EF4-FFF2-40B4-BE49-F238E27FC236}">
                <a16:creationId xmlns:a16="http://schemas.microsoft.com/office/drawing/2014/main" id="{7F815D8C-297D-744D-9C90-C3934C23D743}"/>
              </a:ext>
            </a:extLst>
          </p:cNvPr>
          <p:cNvCxnSpPr>
            <a:cxnSpLocks/>
            <a:stCxn id="48" idx="3"/>
          </p:cNvCxnSpPr>
          <p:nvPr/>
        </p:nvCxnSpPr>
        <p:spPr bwMode="auto">
          <a:xfrm>
            <a:off x="3482709" y="3740416"/>
            <a:ext cx="1285973" cy="99329"/>
          </a:xfrm>
          <a:prstGeom prst="straightConnector1">
            <a:avLst/>
          </a:prstGeom>
          <a:noFill/>
          <a:ln w="57150" cap="flat" cmpd="sng" algn="ctr">
            <a:solidFill>
              <a:schemeClr val="tx1"/>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FCFB2F18-8969-2A2F-F56C-EF8C3CE79523}"/>
              </a:ext>
            </a:extLst>
          </p:cNvPr>
          <p:cNvCxnSpPr>
            <a:cxnSpLocks/>
            <a:stCxn id="30" idx="1"/>
          </p:cNvCxnSpPr>
          <p:nvPr/>
        </p:nvCxnSpPr>
        <p:spPr bwMode="auto">
          <a:xfrm flipH="1" flipV="1">
            <a:off x="3143672" y="6429519"/>
            <a:ext cx="1719274" cy="4920"/>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a:stCxn id="50" idx="2"/>
          </p:cNvCxnSpPr>
          <p:nvPr/>
        </p:nvCxnSpPr>
        <p:spPr bwMode="auto">
          <a:xfrm flipH="1" flipV="1">
            <a:off x="2999656" y="4199023"/>
            <a:ext cx="1411241" cy="28296"/>
          </a:xfrm>
          <a:prstGeom prst="straightConnector1">
            <a:avLst/>
          </a:prstGeom>
          <a:noFill/>
          <a:ln w="57150" cap="flat" cmpd="sng" algn="ctr">
            <a:solidFill>
              <a:schemeClr val="tx1"/>
            </a:solidFill>
            <a:prstDash val="solid"/>
            <a:round/>
            <a:headEnd type="none" w="med" len="med"/>
            <a:tailEnd type="triangle"/>
          </a:ln>
          <a:effectLst/>
        </p:spPr>
      </p:cxnSp>
      <p:cxnSp>
        <p:nvCxnSpPr>
          <p:cNvPr id="64" name="曲線コネクタ 63">
            <a:extLst>
              <a:ext uri="{FF2B5EF4-FFF2-40B4-BE49-F238E27FC236}">
                <a16:creationId xmlns:a16="http://schemas.microsoft.com/office/drawing/2014/main" id="{0F198D36-BF9A-45D9-B167-AA1903645DB0}"/>
              </a:ext>
            </a:extLst>
          </p:cNvPr>
          <p:cNvCxnSpPr>
            <a:cxnSpLocks/>
          </p:cNvCxnSpPr>
          <p:nvPr/>
        </p:nvCxnSpPr>
        <p:spPr bwMode="auto">
          <a:xfrm rot="16200000" flipH="1">
            <a:off x="4579229" y="4008389"/>
            <a:ext cx="380087" cy="1181"/>
          </a:xfrm>
          <a:prstGeom prst="curvedConnector4">
            <a:avLst>
              <a:gd name="adj1" fmla="val 1327"/>
              <a:gd name="adj2" fmla="val 47403190"/>
            </a:avLst>
          </a:prstGeom>
          <a:noFill/>
          <a:ln w="57150" cap="flat" cmpd="sng" algn="ctr">
            <a:solidFill>
              <a:srgbClr val="0070C0"/>
            </a:solidFill>
            <a:prstDash val="sysDot"/>
            <a:round/>
            <a:headEnd type="none" w="med" len="med"/>
            <a:tailEnd type="triangle"/>
          </a:ln>
          <a:effectLst/>
        </p:spPr>
      </p:cxnSp>
      <p:sp>
        <p:nvSpPr>
          <p:cNvPr id="70" name="テキスト ボックス 69">
            <a:extLst>
              <a:ext uri="{FF2B5EF4-FFF2-40B4-BE49-F238E27FC236}">
                <a16:creationId xmlns:a16="http://schemas.microsoft.com/office/drawing/2014/main" id="{362FA3B4-D595-4FBC-B6F8-628FCEC43429}"/>
              </a:ext>
            </a:extLst>
          </p:cNvPr>
          <p:cNvSpPr txBox="1"/>
          <p:nvPr/>
        </p:nvSpPr>
        <p:spPr>
          <a:xfrm>
            <a:off x="4143788" y="3291322"/>
            <a:ext cx="1019505" cy="251446"/>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cxnSp>
        <p:nvCxnSpPr>
          <p:cNvPr id="71" name="直線矢印コネクタ 70">
            <a:extLst>
              <a:ext uri="{FF2B5EF4-FFF2-40B4-BE49-F238E27FC236}">
                <a16:creationId xmlns:a16="http://schemas.microsoft.com/office/drawing/2014/main" id="{AD9C4B35-F807-2ED0-3EB6-BB225F511AA7}"/>
              </a:ext>
            </a:extLst>
          </p:cNvPr>
          <p:cNvCxnSpPr>
            <a:cxnSpLocks/>
          </p:cNvCxnSpPr>
          <p:nvPr/>
        </p:nvCxnSpPr>
        <p:spPr bwMode="auto">
          <a:xfrm>
            <a:off x="3193315" y="5923739"/>
            <a:ext cx="1636877" cy="0"/>
          </a:xfrm>
          <a:prstGeom prst="straightConnector1">
            <a:avLst/>
          </a:prstGeom>
          <a:noFill/>
          <a:ln w="57150" cap="flat" cmpd="sng" algn="ctr">
            <a:solidFill>
              <a:schemeClr val="tx1"/>
            </a:solidFill>
            <a:prstDash val="solid"/>
            <a:round/>
            <a:headEnd type="none" w="med" len="med"/>
            <a:tailEnd type="triangle"/>
          </a:ln>
          <a:effectLst/>
        </p:spPr>
      </p:cxnSp>
      <p:sp>
        <p:nvSpPr>
          <p:cNvPr id="74" name="テキスト ボックス 73">
            <a:extLst>
              <a:ext uri="{FF2B5EF4-FFF2-40B4-BE49-F238E27FC236}">
                <a16:creationId xmlns:a16="http://schemas.microsoft.com/office/drawing/2014/main" id="{69516E67-0AA4-62A3-FF97-E86B85ED34B6}"/>
              </a:ext>
            </a:extLst>
          </p:cNvPr>
          <p:cNvSpPr txBox="1"/>
          <p:nvPr/>
        </p:nvSpPr>
        <p:spPr>
          <a:xfrm>
            <a:off x="3822350" y="4418584"/>
            <a:ext cx="1019505" cy="251446"/>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sp>
        <p:nvSpPr>
          <p:cNvPr id="77" name="円柱 76">
            <a:extLst>
              <a:ext uri="{FF2B5EF4-FFF2-40B4-BE49-F238E27FC236}">
                <a16:creationId xmlns:a16="http://schemas.microsoft.com/office/drawing/2014/main" id="{A70D8D71-71C2-EDE6-0123-4B835BC5E7C1}"/>
              </a:ext>
            </a:extLst>
          </p:cNvPr>
          <p:cNvSpPr/>
          <p:nvPr/>
        </p:nvSpPr>
        <p:spPr>
          <a:xfrm>
            <a:off x="3750235" y="5790773"/>
            <a:ext cx="357785" cy="16686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pic>
        <p:nvPicPr>
          <p:cNvPr id="80" name="Picture 2" descr="ウォーターメロンの種 ストックフォト">
            <a:extLst>
              <a:ext uri="{FF2B5EF4-FFF2-40B4-BE49-F238E27FC236}">
                <a16:creationId xmlns:a16="http://schemas.microsoft.com/office/drawing/2014/main" id="{E761369D-7F97-8092-7B34-413C2A8D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5509" y="5644116"/>
            <a:ext cx="840651" cy="660877"/>
          </a:xfrm>
          <a:prstGeom prst="rect">
            <a:avLst/>
          </a:prstGeom>
          <a:noFill/>
          <a:extLst>
            <a:ext uri="{909E8E84-426E-40DD-AFC4-6F175D3DCCD1}">
              <a14:hiddenFill xmlns:a14="http://schemas.microsoft.com/office/drawing/2010/main">
                <a:solidFill>
                  <a:srgbClr val="FFFFFF"/>
                </a:solidFill>
              </a14:hiddenFill>
            </a:ext>
          </a:extLst>
        </p:spPr>
      </p:pic>
      <p:sp>
        <p:nvSpPr>
          <p:cNvPr id="81" name="テキスト ボックス 80">
            <a:extLst>
              <a:ext uri="{FF2B5EF4-FFF2-40B4-BE49-F238E27FC236}">
                <a16:creationId xmlns:a16="http://schemas.microsoft.com/office/drawing/2014/main" id="{EFBC65EC-ED57-C039-9F2E-72EDA3058D62}"/>
              </a:ext>
            </a:extLst>
          </p:cNvPr>
          <p:cNvSpPr txBox="1"/>
          <p:nvPr/>
        </p:nvSpPr>
        <p:spPr>
          <a:xfrm>
            <a:off x="7549234" y="5806308"/>
            <a:ext cx="1479560"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pic>
        <p:nvPicPr>
          <p:cNvPr id="5" name="図 4">
            <a:extLst>
              <a:ext uri="{FF2B5EF4-FFF2-40B4-BE49-F238E27FC236}">
                <a16:creationId xmlns:a16="http://schemas.microsoft.com/office/drawing/2014/main" id="{DD18DD27-A1A8-CAEF-F45C-CE55A61FBB30}"/>
              </a:ext>
            </a:extLst>
          </p:cNvPr>
          <p:cNvPicPr>
            <a:picLocks noChangeAspect="1"/>
          </p:cNvPicPr>
          <p:nvPr/>
        </p:nvPicPr>
        <p:blipFill>
          <a:blip r:embed="rId2"/>
          <a:stretch>
            <a:fillRect/>
          </a:stretch>
        </p:blipFill>
        <p:spPr>
          <a:xfrm>
            <a:off x="5496753" y="3314619"/>
            <a:ext cx="1169243" cy="1225598"/>
          </a:xfrm>
          <a:prstGeom prst="rect">
            <a:avLst/>
          </a:prstGeom>
        </p:spPr>
      </p:pic>
      <p:cxnSp>
        <p:nvCxnSpPr>
          <p:cNvPr id="9" name="直線矢印コネクタ 8">
            <a:extLst>
              <a:ext uri="{FF2B5EF4-FFF2-40B4-BE49-F238E27FC236}">
                <a16:creationId xmlns:a16="http://schemas.microsoft.com/office/drawing/2014/main" id="{77D5B3C9-1A83-C73E-6FE6-9CA32B64C57D}"/>
              </a:ext>
            </a:extLst>
          </p:cNvPr>
          <p:cNvCxnSpPr>
            <a:cxnSpLocks/>
          </p:cNvCxnSpPr>
          <p:nvPr/>
        </p:nvCxnSpPr>
        <p:spPr bwMode="auto">
          <a:xfrm>
            <a:off x="2639616" y="4394322"/>
            <a:ext cx="9734" cy="671131"/>
          </a:xfrm>
          <a:prstGeom prst="straightConnector1">
            <a:avLst/>
          </a:prstGeom>
          <a:noFill/>
          <a:ln w="57150" cap="flat" cmpd="sng" algn="ctr">
            <a:solidFill>
              <a:schemeClr val="tx1"/>
            </a:solidFill>
            <a:prstDash val="solid"/>
            <a:round/>
            <a:headEnd type="none" w="med" len="med"/>
            <a:tailEnd type="triangle"/>
          </a:ln>
          <a:effectLst/>
        </p:spPr>
      </p:cxnSp>
      <p:pic>
        <p:nvPicPr>
          <p:cNvPr id="14" name="グラフィックス 13">
            <a:extLst>
              <a:ext uri="{FF2B5EF4-FFF2-40B4-BE49-F238E27FC236}">
                <a16:creationId xmlns:a16="http://schemas.microsoft.com/office/drawing/2014/main" id="{272D3F3B-1680-CC6B-5841-60B009B092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2337" y="5290191"/>
            <a:ext cx="617052" cy="1595193"/>
          </a:xfrm>
          <a:prstGeom prst="rect">
            <a:avLst/>
          </a:prstGeom>
        </p:spPr>
      </p:pic>
      <p:pic>
        <p:nvPicPr>
          <p:cNvPr id="18" name="Picture 2" descr="火・炎のイラスト">
            <a:extLst>
              <a:ext uri="{FF2B5EF4-FFF2-40B4-BE49-F238E27FC236}">
                <a16:creationId xmlns:a16="http://schemas.microsoft.com/office/drawing/2014/main" id="{5AFB0672-AD9E-4195-C672-48BB522A0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015" y="5580971"/>
            <a:ext cx="546776" cy="56368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ウォーターメロンの種 ストックフォト">
            <a:extLst>
              <a:ext uri="{FF2B5EF4-FFF2-40B4-BE49-F238E27FC236}">
                <a16:creationId xmlns:a16="http://schemas.microsoft.com/office/drawing/2014/main" id="{C0E97038-D1DE-50E3-664A-BA193A21D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891" y="3734634"/>
            <a:ext cx="840651" cy="660877"/>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00CF48F2-C8CD-E582-7C81-8FCDBDBE5AD8}"/>
              </a:ext>
            </a:extLst>
          </p:cNvPr>
          <p:cNvSpPr txBox="1"/>
          <p:nvPr/>
        </p:nvSpPr>
        <p:spPr>
          <a:xfrm>
            <a:off x="7596298" y="3943891"/>
            <a:ext cx="1479560"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sp>
        <p:nvSpPr>
          <p:cNvPr id="28" name="テキスト ボックス 27">
            <a:extLst>
              <a:ext uri="{FF2B5EF4-FFF2-40B4-BE49-F238E27FC236}">
                <a16:creationId xmlns:a16="http://schemas.microsoft.com/office/drawing/2014/main" id="{94015073-23E5-1064-5D31-89031055A1AD}"/>
              </a:ext>
            </a:extLst>
          </p:cNvPr>
          <p:cNvSpPr txBox="1"/>
          <p:nvPr/>
        </p:nvSpPr>
        <p:spPr>
          <a:xfrm>
            <a:off x="5438944" y="4462214"/>
            <a:ext cx="1305593"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種の銀行</a:t>
            </a:r>
            <a:r>
              <a:rPr kumimoji="1" lang="en-US" altLang="ja-JP" sz="1800" b="1" dirty="0" err="1">
                <a:latin typeface="Meiryo" panose="020B0604030504040204" pitchFamily="34" charset="-128"/>
                <a:ea typeface="Meiryo" panose="020B0604030504040204" pitchFamily="34" charset="-128"/>
              </a:rPr>
              <a:t>A</a:t>
            </a:r>
            <a:endParaRPr kumimoji="1" lang="ja-JP" altLang="en-US" sz="1800" b="1" dirty="0" err="1">
              <a:latin typeface="Meiryo" panose="020B0604030504040204" pitchFamily="34" charset="-128"/>
              <a:ea typeface="Meiryo" panose="020B0604030504040204" pitchFamily="34" charset="-128"/>
            </a:endParaRPr>
          </a:p>
        </p:txBody>
      </p:sp>
      <p:pic>
        <p:nvPicPr>
          <p:cNvPr id="29" name="図 28">
            <a:extLst>
              <a:ext uri="{FF2B5EF4-FFF2-40B4-BE49-F238E27FC236}">
                <a16:creationId xmlns:a16="http://schemas.microsoft.com/office/drawing/2014/main" id="{EF5D8AA4-DFF9-D3E6-A159-CE6C8948FBC1}"/>
              </a:ext>
            </a:extLst>
          </p:cNvPr>
          <p:cNvPicPr>
            <a:picLocks noChangeAspect="1"/>
          </p:cNvPicPr>
          <p:nvPr/>
        </p:nvPicPr>
        <p:blipFill>
          <a:blip r:embed="rId2"/>
          <a:stretch>
            <a:fillRect/>
          </a:stretch>
        </p:blipFill>
        <p:spPr>
          <a:xfrm>
            <a:off x="9375239" y="4373867"/>
            <a:ext cx="1169243" cy="1225598"/>
          </a:xfrm>
          <a:prstGeom prst="rect">
            <a:avLst/>
          </a:prstGeom>
        </p:spPr>
      </p:pic>
      <p:cxnSp>
        <p:nvCxnSpPr>
          <p:cNvPr id="31" name="直線矢印コネクタ 30">
            <a:extLst>
              <a:ext uri="{FF2B5EF4-FFF2-40B4-BE49-F238E27FC236}">
                <a16:creationId xmlns:a16="http://schemas.microsoft.com/office/drawing/2014/main" id="{8E4838BD-14AB-FEFA-C206-F1FBA51872B0}"/>
              </a:ext>
            </a:extLst>
          </p:cNvPr>
          <p:cNvCxnSpPr>
            <a:cxnSpLocks/>
          </p:cNvCxnSpPr>
          <p:nvPr/>
        </p:nvCxnSpPr>
        <p:spPr bwMode="auto">
          <a:xfrm>
            <a:off x="7502542" y="4187243"/>
            <a:ext cx="1819123" cy="563206"/>
          </a:xfrm>
          <a:prstGeom prst="straightConnector1">
            <a:avLst/>
          </a:prstGeom>
          <a:noFill/>
          <a:ln w="57150" cap="flat" cmpd="sng" algn="ctr">
            <a:solidFill>
              <a:schemeClr val="tx1"/>
            </a:solidFill>
            <a:prstDash val="solid"/>
            <a:round/>
            <a:headEnd type="triangle" w="med" len="med"/>
            <a:tailEnd type="triangle" w="med" len="med"/>
          </a:ln>
          <a:effectLst/>
        </p:spPr>
      </p:cxnSp>
      <p:cxnSp>
        <p:nvCxnSpPr>
          <p:cNvPr id="34" name="直線矢印コネクタ 33">
            <a:extLst>
              <a:ext uri="{FF2B5EF4-FFF2-40B4-BE49-F238E27FC236}">
                <a16:creationId xmlns:a16="http://schemas.microsoft.com/office/drawing/2014/main" id="{E8273D2C-6F4F-7137-57FC-D8AEBDD5D87A}"/>
              </a:ext>
            </a:extLst>
          </p:cNvPr>
          <p:cNvCxnSpPr>
            <a:cxnSpLocks/>
          </p:cNvCxnSpPr>
          <p:nvPr/>
        </p:nvCxnSpPr>
        <p:spPr bwMode="auto">
          <a:xfrm flipV="1">
            <a:off x="7552138" y="5261407"/>
            <a:ext cx="1784222" cy="461372"/>
          </a:xfrm>
          <a:prstGeom prst="straightConnector1">
            <a:avLst/>
          </a:prstGeom>
          <a:noFill/>
          <a:ln w="57150" cap="flat" cmpd="sng" algn="ctr">
            <a:solidFill>
              <a:schemeClr val="tx1"/>
            </a:solidFill>
            <a:prstDash val="solid"/>
            <a:round/>
            <a:headEnd type="triangle" w="med" len="med"/>
            <a:tailEnd type="triangle" w="med" len="med"/>
          </a:ln>
          <a:effectLst/>
        </p:spPr>
      </p:cxnSp>
      <p:sp>
        <p:nvSpPr>
          <p:cNvPr id="36" name="テキスト ボックス 35">
            <a:extLst>
              <a:ext uri="{FF2B5EF4-FFF2-40B4-BE49-F238E27FC236}">
                <a16:creationId xmlns:a16="http://schemas.microsoft.com/office/drawing/2014/main" id="{4E16BA5D-49F6-4581-B301-5B0A302A7A71}"/>
              </a:ext>
            </a:extLst>
          </p:cNvPr>
          <p:cNvSpPr txBox="1"/>
          <p:nvPr/>
        </p:nvSpPr>
        <p:spPr>
          <a:xfrm>
            <a:off x="9097627" y="5616301"/>
            <a:ext cx="1784222"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親銀行</a:t>
            </a:r>
          </a:p>
        </p:txBody>
      </p:sp>
      <p:pic>
        <p:nvPicPr>
          <p:cNvPr id="37" name="Picture 2" descr="ウォーターメロンの種 ストックフォト">
            <a:extLst>
              <a:ext uri="{FF2B5EF4-FFF2-40B4-BE49-F238E27FC236}">
                <a16:creationId xmlns:a16="http://schemas.microsoft.com/office/drawing/2014/main" id="{A6A29F03-C6CE-9DE7-25F4-9C3D7F8B9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38705" y="4294414"/>
            <a:ext cx="1496712" cy="1176639"/>
          </a:xfrm>
          <a:prstGeom prst="rect">
            <a:avLst/>
          </a:prstGeom>
          <a:noFill/>
          <a:extLst>
            <a:ext uri="{909E8E84-426E-40DD-AFC4-6F175D3DCCD1}">
              <a14:hiddenFill xmlns:a14="http://schemas.microsoft.com/office/drawing/2010/main">
                <a:solidFill>
                  <a:srgbClr val="FFFFFF"/>
                </a:solidFill>
              </a14:hiddenFill>
            </a:ext>
          </a:extLst>
        </p:spPr>
      </p:pic>
      <p:sp>
        <p:nvSpPr>
          <p:cNvPr id="38" name="角丸四角形 37">
            <a:extLst>
              <a:ext uri="{FF2B5EF4-FFF2-40B4-BE49-F238E27FC236}">
                <a16:creationId xmlns:a16="http://schemas.microsoft.com/office/drawing/2014/main" id="{FF4ED200-CAD8-577F-317D-53F147A26919}"/>
              </a:ext>
            </a:extLst>
          </p:cNvPr>
          <p:cNvSpPr/>
          <p:nvPr/>
        </p:nvSpPr>
        <p:spPr>
          <a:xfrm>
            <a:off x="8904312" y="3943891"/>
            <a:ext cx="3240360" cy="2106615"/>
          </a:xfrm>
          <a:prstGeom prst="roundRect">
            <a:avLst/>
          </a:prstGeom>
          <a:noFill/>
          <a:ln w="57150">
            <a:solidFill>
              <a:schemeClr val="tx1"/>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39" name="テキスト ボックス 38">
            <a:extLst>
              <a:ext uri="{FF2B5EF4-FFF2-40B4-BE49-F238E27FC236}">
                <a16:creationId xmlns:a16="http://schemas.microsoft.com/office/drawing/2014/main" id="{5836D10F-9BB6-DA38-8A6C-378E32D0278C}"/>
              </a:ext>
            </a:extLst>
          </p:cNvPr>
          <p:cNvSpPr txBox="1"/>
          <p:nvPr/>
        </p:nvSpPr>
        <p:spPr>
          <a:xfrm>
            <a:off x="10632665" y="4034633"/>
            <a:ext cx="1479560"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spTree>
    <p:extLst>
      <p:ext uri="{BB962C8B-B14F-4D97-AF65-F5344CB8AC3E}">
        <p14:creationId xmlns:p14="http://schemas.microsoft.com/office/powerpoint/2010/main" val="2753877393"/>
      </p:ext>
    </p:extLst>
  </p:cSld>
  <p:clrMapOvr>
    <a:masterClrMapping/>
  </p:clrMapOvr>
  <p:transition spd="med" advClick="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種の銀行（トークンと通貨）スマートコントラクトモデル</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スマートコントラクトモデル</a:t>
            </a:r>
            <a:endParaRPr lang="en-US" altLang="ja-JP"/>
          </a:p>
          <a:p>
            <a:pPr lvl="1"/>
            <a:r>
              <a:rPr lang="ja-JP" altLang="en-US"/>
              <a:t>種の銀行の種プールの過不足をスマートコントラクトによって自律的に調整する</a:t>
            </a:r>
            <a:endParaRPr lang="en-US" altLang="ja-JP"/>
          </a:p>
          <a:p>
            <a:pPr lvl="1"/>
            <a:r>
              <a:rPr lang="ja-JP" altLang="en-US"/>
              <a:t>スマートコントラクトが種プールを管理する</a:t>
            </a:r>
            <a:endParaRPr lang="en-US" altLang="ja-JP"/>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2"/>
          <a:stretch>
            <a:fillRect/>
          </a:stretch>
        </p:blipFill>
        <p:spPr>
          <a:xfrm>
            <a:off x="5530614" y="5261407"/>
            <a:ext cx="1169243" cy="1225598"/>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946" y="6212248"/>
            <a:ext cx="565263" cy="444381"/>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5530614" y="6471963"/>
            <a:ext cx="1305593"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種の銀行</a:t>
            </a:r>
            <a:r>
              <a:rPr kumimoji="1" lang="en-US" altLang="ja-JP" sz="1800" b="1" dirty="0" err="1">
                <a:latin typeface="Meiryo" panose="020B0604030504040204" pitchFamily="34" charset="-128"/>
                <a:ea typeface="Meiryo" panose="020B0604030504040204" pitchFamily="34" charset="-128"/>
              </a:rPr>
              <a:t>B</a:t>
            </a:r>
            <a:endParaRPr kumimoji="1" lang="ja-JP" altLang="en-US" sz="1800" b="1" dirty="0" err="1">
              <a:latin typeface="Meiryo" panose="020B0604030504040204" pitchFamily="34" charset="-128"/>
              <a:ea typeface="Meiryo" panose="020B0604030504040204" pitchFamily="34" charset="-128"/>
            </a:endParaRPr>
          </a:p>
        </p:txBody>
      </p:sp>
      <p:pic>
        <p:nvPicPr>
          <p:cNvPr id="45" name="グラフィックス 44">
            <a:extLst>
              <a:ext uri="{FF2B5EF4-FFF2-40B4-BE49-F238E27FC236}">
                <a16:creationId xmlns:a16="http://schemas.microsoft.com/office/drawing/2014/main" id="{363AC4AC-23D0-787C-50E0-DA3D15FF1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7941" y="3504585"/>
            <a:ext cx="502819" cy="798868"/>
          </a:xfrm>
          <a:prstGeom prst="rect">
            <a:avLst/>
          </a:prstGeom>
        </p:spPr>
      </p:pic>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446" y="3518225"/>
            <a:ext cx="565263" cy="444381"/>
          </a:xfrm>
          <a:prstGeom prst="rect">
            <a:avLst/>
          </a:prstGeom>
          <a:noFill/>
          <a:extLst>
            <a:ext uri="{909E8E84-426E-40DD-AFC4-6F175D3DCCD1}">
              <a14:hiddenFill xmlns:a14="http://schemas.microsoft.com/office/drawing/2010/main">
                <a:solidFill>
                  <a:srgbClr val="FFFFFF"/>
                </a:solidFill>
              </a14:hiddenFill>
            </a:ext>
          </a:extLst>
        </p:spPr>
      </p:pic>
      <p:sp>
        <p:nvSpPr>
          <p:cNvPr id="50" name="円柱 49">
            <a:extLst>
              <a:ext uri="{FF2B5EF4-FFF2-40B4-BE49-F238E27FC236}">
                <a16:creationId xmlns:a16="http://schemas.microsoft.com/office/drawing/2014/main" id="{0E07A18B-DF4D-833C-A00D-8A4CAFE2D115}"/>
              </a:ext>
            </a:extLst>
          </p:cNvPr>
          <p:cNvSpPr/>
          <p:nvPr/>
        </p:nvSpPr>
        <p:spPr>
          <a:xfrm>
            <a:off x="4410897" y="4143886"/>
            <a:ext cx="357785" cy="16686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1" name="直線矢印コネクタ 50">
            <a:extLst>
              <a:ext uri="{FF2B5EF4-FFF2-40B4-BE49-F238E27FC236}">
                <a16:creationId xmlns:a16="http://schemas.microsoft.com/office/drawing/2014/main" id="{7F815D8C-297D-744D-9C90-C3934C23D743}"/>
              </a:ext>
            </a:extLst>
          </p:cNvPr>
          <p:cNvCxnSpPr>
            <a:cxnSpLocks/>
            <a:stCxn id="48" idx="3"/>
          </p:cNvCxnSpPr>
          <p:nvPr/>
        </p:nvCxnSpPr>
        <p:spPr bwMode="auto">
          <a:xfrm>
            <a:off x="3482709" y="3740416"/>
            <a:ext cx="1285973" cy="99329"/>
          </a:xfrm>
          <a:prstGeom prst="straightConnector1">
            <a:avLst/>
          </a:prstGeom>
          <a:noFill/>
          <a:ln w="57150" cap="flat" cmpd="sng" algn="ctr">
            <a:solidFill>
              <a:schemeClr val="tx1"/>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FCFB2F18-8969-2A2F-F56C-EF8C3CE79523}"/>
              </a:ext>
            </a:extLst>
          </p:cNvPr>
          <p:cNvCxnSpPr>
            <a:cxnSpLocks/>
            <a:stCxn id="30" idx="1"/>
          </p:cNvCxnSpPr>
          <p:nvPr/>
        </p:nvCxnSpPr>
        <p:spPr bwMode="auto">
          <a:xfrm flipH="1" flipV="1">
            <a:off x="3143672" y="6429519"/>
            <a:ext cx="1719274" cy="4920"/>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a:stCxn id="50" idx="2"/>
          </p:cNvCxnSpPr>
          <p:nvPr/>
        </p:nvCxnSpPr>
        <p:spPr bwMode="auto">
          <a:xfrm flipH="1" flipV="1">
            <a:off x="2999656" y="4199023"/>
            <a:ext cx="1411241" cy="28296"/>
          </a:xfrm>
          <a:prstGeom prst="straightConnector1">
            <a:avLst/>
          </a:prstGeom>
          <a:noFill/>
          <a:ln w="57150" cap="flat" cmpd="sng" algn="ctr">
            <a:solidFill>
              <a:schemeClr val="tx1"/>
            </a:solidFill>
            <a:prstDash val="solid"/>
            <a:round/>
            <a:headEnd type="none" w="med" len="med"/>
            <a:tailEnd type="triangle"/>
          </a:ln>
          <a:effectLst/>
        </p:spPr>
      </p:cxnSp>
      <p:cxnSp>
        <p:nvCxnSpPr>
          <p:cNvPr id="64" name="曲線コネクタ 63">
            <a:extLst>
              <a:ext uri="{FF2B5EF4-FFF2-40B4-BE49-F238E27FC236}">
                <a16:creationId xmlns:a16="http://schemas.microsoft.com/office/drawing/2014/main" id="{0F198D36-BF9A-45D9-B167-AA1903645DB0}"/>
              </a:ext>
            </a:extLst>
          </p:cNvPr>
          <p:cNvCxnSpPr>
            <a:cxnSpLocks/>
          </p:cNvCxnSpPr>
          <p:nvPr/>
        </p:nvCxnSpPr>
        <p:spPr bwMode="auto">
          <a:xfrm rot="16200000" flipH="1">
            <a:off x="4579229" y="4008389"/>
            <a:ext cx="380087" cy="1181"/>
          </a:xfrm>
          <a:prstGeom prst="curvedConnector4">
            <a:avLst>
              <a:gd name="adj1" fmla="val 1327"/>
              <a:gd name="adj2" fmla="val 47403190"/>
            </a:avLst>
          </a:prstGeom>
          <a:noFill/>
          <a:ln w="57150" cap="flat" cmpd="sng" algn="ctr">
            <a:solidFill>
              <a:srgbClr val="0070C0"/>
            </a:solidFill>
            <a:prstDash val="sysDot"/>
            <a:round/>
            <a:headEnd type="none" w="med" len="med"/>
            <a:tailEnd type="triangle"/>
          </a:ln>
          <a:effectLst/>
        </p:spPr>
      </p:cxnSp>
      <p:sp>
        <p:nvSpPr>
          <p:cNvPr id="70" name="テキスト ボックス 69">
            <a:extLst>
              <a:ext uri="{FF2B5EF4-FFF2-40B4-BE49-F238E27FC236}">
                <a16:creationId xmlns:a16="http://schemas.microsoft.com/office/drawing/2014/main" id="{362FA3B4-D595-4FBC-B6F8-628FCEC43429}"/>
              </a:ext>
            </a:extLst>
          </p:cNvPr>
          <p:cNvSpPr txBox="1"/>
          <p:nvPr/>
        </p:nvSpPr>
        <p:spPr>
          <a:xfrm>
            <a:off x="4143788" y="3291322"/>
            <a:ext cx="1019505" cy="251446"/>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cxnSp>
        <p:nvCxnSpPr>
          <p:cNvPr id="71" name="直線矢印コネクタ 70">
            <a:extLst>
              <a:ext uri="{FF2B5EF4-FFF2-40B4-BE49-F238E27FC236}">
                <a16:creationId xmlns:a16="http://schemas.microsoft.com/office/drawing/2014/main" id="{AD9C4B35-F807-2ED0-3EB6-BB225F511AA7}"/>
              </a:ext>
            </a:extLst>
          </p:cNvPr>
          <p:cNvCxnSpPr>
            <a:cxnSpLocks/>
          </p:cNvCxnSpPr>
          <p:nvPr/>
        </p:nvCxnSpPr>
        <p:spPr bwMode="auto">
          <a:xfrm>
            <a:off x="3193315" y="5923739"/>
            <a:ext cx="1636877" cy="0"/>
          </a:xfrm>
          <a:prstGeom prst="straightConnector1">
            <a:avLst/>
          </a:prstGeom>
          <a:noFill/>
          <a:ln w="57150" cap="flat" cmpd="sng" algn="ctr">
            <a:solidFill>
              <a:schemeClr val="tx1"/>
            </a:solidFill>
            <a:prstDash val="solid"/>
            <a:round/>
            <a:headEnd type="none" w="med" len="med"/>
            <a:tailEnd type="triangle"/>
          </a:ln>
          <a:effectLst/>
        </p:spPr>
      </p:cxnSp>
      <p:sp>
        <p:nvSpPr>
          <p:cNvPr id="74" name="テキスト ボックス 73">
            <a:extLst>
              <a:ext uri="{FF2B5EF4-FFF2-40B4-BE49-F238E27FC236}">
                <a16:creationId xmlns:a16="http://schemas.microsoft.com/office/drawing/2014/main" id="{69516E67-0AA4-62A3-FF97-E86B85ED34B6}"/>
              </a:ext>
            </a:extLst>
          </p:cNvPr>
          <p:cNvSpPr txBox="1"/>
          <p:nvPr/>
        </p:nvSpPr>
        <p:spPr>
          <a:xfrm>
            <a:off x="3822350" y="4418584"/>
            <a:ext cx="1019505" cy="251446"/>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sp>
        <p:nvSpPr>
          <p:cNvPr id="77" name="円柱 76">
            <a:extLst>
              <a:ext uri="{FF2B5EF4-FFF2-40B4-BE49-F238E27FC236}">
                <a16:creationId xmlns:a16="http://schemas.microsoft.com/office/drawing/2014/main" id="{A70D8D71-71C2-EDE6-0123-4B835BC5E7C1}"/>
              </a:ext>
            </a:extLst>
          </p:cNvPr>
          <p:cNvSpPr/>
          <p:nvPr/>
        </p:nvSpPr>
        <p:spPr>
          <a:xfrm>
            <a:off x="3750235" y="5790773"/>
            <a:ext cx="357785" cy="16686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pic>
        <p:nvPicPr>
          <p:cNvPr id="5" name="図 4">
            <a:extLst>
              <a:ext uri="{FF2B5EF4-FFF2-40B4-BE49-F238E27FC236}">
                <a16:creationId xmlns:a16="http://schemas.microsoft.com/office/drawing/2014/main" id="{DD18DD27-A1A8-CAEF-F45C-CE55A61FBB30}"/>
              </a:ext>
            </a:extLst>
          </p:cNvPr>
          <p:cNvPicPr>
            <a:picLocks noChangeAspect="1"/>
          </p:cNvPicPr>
          <p:nvPr/>
        </p:nvPicPr>
        <p:blipFill>
          <a:blip r:embed="rId2"/>
          <a:stretch>
            <a:fillRect/>
          </a:stretch>
        </p:blipFill>
        <p:spPr>
          <a:xfrm>
            <a:off x="5496753" y="3314619"/>
            <a:ext cx="1169243" cy="1225598"/>
          </a:xfrm>
          <a:prstGeom prst="rect">
            <a:avLst/>
          </a:prstGeom>
        </p:spPr>
      </p:pic>
      <p:cxnSp>
        <p:nvCxnSpPr>
          <p:cNvPr id="9" name="直線矢印コネクタ 8">
            <a:extLst>
              <a:ext uri="{FF2B5EF4-FFF2-40B4-BE49-F238E27FC236}">
                <a16:creationId xmlns:a16="http://schemas.microsoft.com/office/drawing/2014/main" id="{77D5B3C9-1A83-C73E-6FE6-9CA32B64C57D}"/>
              </a:ext>
            </a:extLst>
          </p:cNvPr>
          <p:cNvCxnSpPr>
            <a:cxnSpLocks/>
          </p:cNvCxnSpPr>
          <p:nvPr/>
        </p:nvCxnSpPr>
        <p:spPr bwMode="auto">
          <a:xfrm>
            <a:off x="2639616" y="4394322"/>
            <a:ext cx="9734" cy="671131"/>
          </a:xfrm>
          <a:prstGeom prst="straightConnector1">
            <a:avLst/>
          </a:prstGeom>
          <a:noFill/>
          <a:ln w="57150" cap="flat" cmpd="sng" algn="ctr">
            <a:solidFill>
              <a:schemeClr val="tx1"/>
            </a:solidFill>
            <a:prstDash val="solid"/>
            <a:round/>
            <a:headEnd type="none" w="med" len="med"/>
            <a:tailEnd type="triangle"/>
          </a:ln>
          <a:effectLst/>
        </p:spPr>
      </p:cxnSp>
      <p:pic>
        <p:nvPicPr>
          <p:cNvPr id="14" name="グラフィックス 13">
            <a:extLst>
              <a:ext uri="{FF2B5EF4-FFF2-40B4-BE49-F238E27FC236}">
                <a16:creationId xmlns:a16="http://schemas.microsoft.com/office/drawing/2014/main" id="{272D3F3B-1680-CC6B-5841-60B009B092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2337" y="5290191"/>
            <a:ext cx="617052" cy="1595193"/>
          </a:xfrm>
          <a:prstGeom prst="rect">
            <a:avLst/>
          </a:prstGeom>
        </p:spPr>
      </p:pic>
      <p:pic>
        <p:nvPicPr>
          <p:cNvPr id="18" name="Picture 2" descr="火・炎のイラスト">
            <a:extLst>
              <a:ext uri="{FF2B5EF4-FFF2-40B4-BE49-F238E27FC236}">
                <a16:creationId xmlns:a16="http://schemas.microsoft.com/office/drawing/2014/main" id="{5AFB0672-AD9E-4195-C672-48BB522A0A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07015" y="5580971"/>
            <a:ext cx="546776" cy="563687"/>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94015073-23E5-1064-5D31-89031055A1AD}"/>
              </a:ext>
            </a:extLst>
          </p:cNvPr>
          <p:cNvSpPr txBox="1"/>
          <p:nvPr/>
        </p:nvSpPr>
        <p:spPr>
          <a:xfrm>
            <a:off x="5438944" y="4462214"/>
            <a:ext cx="1305593"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種の銀行</a:t>
            </a:r>
            <a:r>
              <a:rPr kumimoji="1" lang="en-US" altLang="ja-JP" sz="1800" b="1" dirty="0" err="1">
                <a:latin typeface="Meiryo" panose="020B0604030504040204" pitchFamily="34" charset="-128"/>
                <a:ea typeface="Meiryo" panose="020B0604030504040204" pitchFamily="34" charset="-128"/>
              </a:rPr>
              <a:t>A</a:t>
            </a:r>
            <a:endParaRPr kumimoji="1" lang="ja-JP" altLang="en-US" sz="1800" b="1" dirty="0" err="1">
              <a:latin typeface="Meiryo" panose="020B0604030504040204" pitchFamily="34" charset="-128"/>
              <a:ea typeface="Meiryo" panose="020B0604030504040204" pitchFamily="34" charset="-128"/>
            </a:endParaRPr>
          </a:p>
        </p:txBody>
      </p:sp>
      <p:sp>
        <p:nvSpPr>
          <p:cNvPr id="43" name="角丸四角形 42">
            <a:extLst>
              <a:ext uri="{FF2B5EF4-FFF2-40B4-BE49-F238E27FC236}">
                <a16:creationId xmlns:a16="http://schemas.microsoft.com/office/drawing/2014/main" id="{7BA27784-0002-E288-B37E-2A0395E445DB}"/>
              </a:ext>
            </a:extLst>
          </p:cNvPr>
          <p:cNvSpPr/>
          <p:nvPr/>
        </p:nvSpPr>
        <p:spPr>
          <a:xfrm>
            <a:off x="7085304" y="4397217"/>
            <a:ext cx="1579720" cy="892974"/>
          </a:xfrm>
          <a:prstGeom prst="roundRect">
            <a:avLst/>
          </a:prstGeom>
          <a:solidFill>
            <a:schemeClr val="accent6">
              <a:lumMod val="20000"/>
              <a:lumOff val="80000"/>
            </a:schemeClr>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a:solidFill>
                  <a:schemeClr val="tx1"/>
                </a:solidFill>
                <a:latin typeface="Meiryo" panose="020B0604030504040204" pitchFamily="34" charset="-128"/>
                <a:ea typeface="Meiryo" panose="020B0604030504040204" pitchFamily="34" charset="-128"/>
              </a:rPr>
              <a:t>スマート</a:t>
            </a:r>
            <a:endParaRPr kumimoji="1" lang="en-US" altLang="ja-JP" sz="1600" b="1">
              <a:solidFill>
                <a:schemeClr val="tx1"/>
              </a:solidFill>
              <a:latin typeface="Meiryo" panose="020B0604030504040204" pitchFamily="34" charset="-128"/>
              <a:ea typeface="Meiryo" panose="020B0604030504040204" pitchFamily="34" charset="-128"/>
            </a:endParaRPr>
          </a:p>
          <a:p>
            <a:pPr algn="ctr"/>
            <a:r>
              <a:rPr kumimoji="1" lang="ja-JP" altLang="en-US" sz="1600" b="1">
                <a:solidFill>
                  <a:schemeClr val="tx1"/>
                </a:solidFill>
                <a:latin typeface="Meiryo" panose="020B0604030504040204" pitchFamily="34" charset="-128"/>
                <a:ea typeface="Meiryo" panose="020B0604030504040204" pitchFamily="34" charset="-128"/>
              </a:rPr>
              <a:t>コントラクト</a:t>
            </a:r>
          </a:p>
        </p:txBody>
      </p:sp>
      <p:pic>
        <p:nvPicPr>
          <p:cNvPr id="4" name="Picture 2" descr="ウォーターメロンの種 ストックフォト">
            <a:extLst>
              <a:ext uri="{FF2B5EF4-FFF2-40B4-BE49-F238E27FC236}">
                <a16:creationId xmlns:a16="http://schemas.microsoft.com/office/drawing/2014/main" id="{58544CCF-C85B-FDE1-B25E-19C5860E9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338" y="4227319"/>
            <a:ext cx="1721877" cy="135365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F64EF6D7-CDB2-FAC4-F7C9-6C7C71C4BAEA}"/>
              </a:ext>
            </a:extLst>
          </p:cNvPr>
          <p:cNvSpPr txBox="1"/>
          <p:nvPr/>
        </p:nvSpPr>
        <p:spPr>
          <a:xfrm>
            <a:off x="9044407" y="3893800"/>
            <a:ext cx="1479560"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cxnSp>
        <p:nvCxnSpPr>
          <p:cNvPr id="8" name="曲線コネクタ 7">
            <a:extLst>
              <a:ext uri="{FF2B5EF4-FFF2-40B4-BE49-F238E27FC236}">
                <a16:creationId xmlns:a16="http://schemas.microsoft.com/office/drawing/2014/main" id="{8503FA1B-0240-1B0A-12E8-DAFF7A39F247}"/>
              </a:ext>
            </a:extLst>
          </p:cNvPr>
          <p:cNvCxnSpPr>
            <a:cxnSpLocks/>
            <a:stCxn id="5" idx="3"/>
            <a:endCxn id="43" idx="0"/>
          </p:cNvCxnSpPr>
          <p:nvPr/>
        </p:nvCxnSpPr>
        <p:spPr bwMode="auto">
          <a:xfrm>
            <a:off x="6665996" y="3927418"/>
            <a:ext cx="1209168" cy="469799"/>
          </a:xfrm>
          <a:prstGeom prst="curvedConnector2">
            <a:avLst/>
          </a:prstGeom>
          <a:noFill/>
          <a:ln w="57150" cap="flat" cmpd="sng" algn="ctr">
            <a:solidFill>
              <a:schemeClr val="tx1"/>
            </a:solidFill>
            <a:prstDash val="solid"/>
            <a:round/>
            <a:headEnd type="triangle"/>
            <a:tailEnd type="triangle"/>
          </a:ln>
          <a:effectLst/>
        </p:spPr>
      </p:cxnSp>
      <p:cxnSp>
        <p:nvCxnSpPr>
          <p:cNvPr id="11" name="曲線コネクタ 10">
            <a:extLst>
              <a:ext uri="{FF2B5EF4-FFF2-40B4-BE49-F238E27FC236}">
                <a16:creationId xmlns:a16="http://schemas.microsoft.com/office/drawing/2014/main" id="{F11F971F-2CDE-9F74-CD39-CD5D3220A5C1}"/>
              </a:ext>
            </a:extLst>
          </p:cNvPr>
          <p:cNvCxnSpPr>
            <a:cxnSpLocks/>
            <a:stCxn id="26" idx="3"/>
            <a:endCxn id="43" idx="2"/>
          </p:cNvCxnSpPr>
          <p:nvPr/>
        </p:nvCxnSpPr>
        <p:spPr bwMode="auto">
          <a:xfrm flipV="1">
            <a:off x="6699857" y="5290191"/>
            <a:ext cx="1175307" cy="584015"/>
          </a:xfrm>
          <a:prstGeom prst="curvedConnector2">
            <a:avLst/>
          </a:prstGeom>
          <a:noFill/>
          <a:ln w="57150" cap="flat" cmpd="sng" algn="ctr">
            <a:solidFill>
              <a:schemeClr val="tx1"/>
            </a:solidFill>
            <a:prstDash val="solid"/>
            <a:round/>
            <a:headEnd type="triangle"/>
            <a:tailEnd type="triangle"/>
          </a:ln>
          <a:effectLst/>
        </p:spPr>
      </p:cxnSp>
    </p:spTree>
    <p:extLst>
      <p:ext uri="{BB962C8B-B14F-4D97-AF65-F5344CB8AC3E}">
        <p14:creationId xmlns:p14="http://schemas.microsoft.com/office/powerpoint/2010/main" val="2237159681"/>
      </p:ext>
    </p:extLst>
  </p:cSld>
  <p:clrMapOvr>
    <a:masterClrMapping/>
  </p:clrMapOvr>
  <p:transition spd="med" advClick="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通貨の基本的な性質</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kumimoji="1" lang="ja-JP" altLang="en-US" sz="1800"/>
              <a:t>流通性（人）</a:t>
            </a:r>
            <a:endParaRPr kumimoji="1" lang="en-US" altLang="ja-JP" sz="1800"/>
          </a:p>
          <a:p>
            <a:pPr lvl="1"/>
            <a:r>
              <a:rPr kumimoji="1" lang="ja-JP" altLang="en-US" sz="1600"/>
              <a:t>誰に対しても使えるという性質</a:t>
            </a:r>
            <a:endParaRPr kumimoji="1" lang="en-US" altLang="ja-JP" sz="1600"/>
          </a:p>
          <a:p>
            <a:r>
              <a:rPr kumimoji="1" lang="ja-JP" altLang="en-US" sz="1800"/>
              <a:t>汎用性（モノ，サービス）</a:t>
            </a:r>
            <a:endParaRPr kumimoji="1" lang="en-US" altLang="ja-JP" sz="1800"/>
          </a:p>
          <a:p>
            <a:pPr lvl="1"/>
            <a:r>
              <a:rPr kumimoji="1" lang="ja-JP" altLang="en-US" sz="1600"/>
              <a:t>何でも購入できるという性質</a:t>
            </a:r>
            <a:endParaRPr kumimoji="1" lang="en-US" altLang="ja-JP" sz="1600"/>
          </a:p>
          <a:p>
            <a:r>
              <a:rPr lang="ja-JP" altLang="en-US" sz="1800"/>
              <a:t>完了性</a:t>
            </a:r>
            <a:endParaRPr lang="en-US" altLang="ja-JP" sz="1800"/>
          </a:p>
          <a:p>
            <a:pPr lvl="1"/>
            <a:r>
              <a:rPr lang="ja-JP" altLang="en-US" sz="1600"/>
              <a:t>支払いによって債権債務関係が不可逆的に完全に解消されること（現金通貨だけが有する性質）</a:t>
            </a:r>
            <a:endParaRPr kumimoji="1" lang="en-US" altLang="ja-JP" sz="1600"/>
          </a:p>
          <a:p>
            <a:r>
              <a:rPr kumimoji="1" lang="ja-JP" altLang="en-US" sz="1800"/>
              <a:t>強制通用力</a:t>
            </a:r>
            <a:endParaRPr kumimoji="1" lang="en-US" altLang="ja-JP" sz="1800"/>
          </a:p>
          <a:p>
            <a:pPr lvl="1"/>
            <a:r>
              <a:rPr lang="ja-JP" altLang="en-US" sz="1600"/>
              <a:t>支払い手段として拒絶できないという法的性質</a:t>
            </a:r>
            <a:endParaRPr lang="en-US" altLang="ja-JP" sz="1600"/>
          </a:p>
          <a:p>
            <a:pPr lvl="2"/>
            <a:r>
              <a:rPr kumimoji="1" lang="ja-JP" altLang="en-US" sz="1400"/>
              <a:t>国内では，ドルやビットコインでの支払いは拒絶できるが，現金の円での支払いは拒絶できない</a:t>
            </a:r>
            <a:endParaRPr kumimoji="1" lang="en-US" altLang="ja-JP" sz="1400"/>
          </a:p>
          <a:p>
            <a:pPr lvl="2"/>
            <a:r>
              <a:rPr lang="ja-JP" altLang="en-US" sz="1400"/>
              <a:t>電子マネー，クレジットカードなども強制通用力はない</a:t>
            </a:r>
            <a:endParaRPr lang="en-US" altLang="ja-JP" sz="1400"/>
          </a:p>
          <a:p>
            <a:pPr lvl="2"/>
            <a:endParaRPr lang="en-US" altLang="ja-JP" sz="1400"/>
          </a:p>
          <a:p>
            <a:r>
              <a:rPr kumimoji="1" lang="ja-JP" altLang="en-US" sz="1800">
                <a:solidFill>
                  <a:srgbClr val="0070C0"/>
                </a:solidFill>
              </a:rPr>
              <a:t>法的には現金の日本円のみが通貨</a:t>
            </a:r>
            <a:endParaRPr kumimoji="1" lang="en-US" altLang="ja-JP" sz="1800">
              <a:solidFill>
                <a:srgbClr val="0070C0"/>
              </a:solidFill>
            </a:endParaRPr>
          </a:p>
          <a:p>
            <a:r>
              <a:rPr kumimoji="1" lang="ja-JP" altLang="en-US" sz="1800">
                <a:solidFill>
                  <a:srgbClr val="0070C0"/>
                </a:solidFill>
              </a:rPr>
              <a:t>流通性と汎用性が高いほど「通貨」に近いとみなされる</a:t>
            </a:r>
          </a:p>
        </p:txBody>
      </p:sp>
    </p:spTree>
    <p:extLst>
      <p:ext uri="{BB962C8B-B14F-4D97-AF65-F5344CB8AC3E}">
        <p14:creationId xmlns:p14="http://schemas.microsoft.com/office/powerpoint/2010/main" val="2064337926"/>
      </p:ext>
    </p:extLst>
  </p:cSld>
  <p:clrMapOvr>
    <a:masterClrMapping/>
  </p:clrMapOvr>
  <p:transition spd="med" advClick="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種の銀行（種の貸与）</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種の銀行の初期条件</a:t>
            </a:r>
            <a:endParaRPr lang="en-US" altLang="ja-JP"/>
          </a:p>
          <a:p>
            <a:pPr lvl="1"/>
            <a:r>
              <a:rPr lang="ja-JP" altLang="en-US"/>
              <a:t>大量の種を保有している（種農家からの預金によって）</a:t>
            </a:r>
            <a:endParaRPr lang="en-US" altLang="ja-JP"/>
          </a:p>
          <a:p>
            <a:pPr lvl="1"/>
            <a:r>
              <a:rPr lang="ja-JP" altLang="en-US"/>
              <a:t>実はトークンは所持していない（発行したトークンは預金者に送付している）</a:t>
            </a:r>
            <a:endParaRPr lang="en-US" altLang="ja-JP"/>
          </a:p>
          <a:p>
            <a:r>
              <a:rPr lang="ja-JP" altLang="en-US"/>
              <a:t>農家の初期条件</a:t>
            </a:r>
            <a:endParaRPr lang="en-US" altLang="ja-JP"/>
          </a:p>
          <a:p>
            <a:pPr lvl="1"/>
            <a:r>
              <a:rPr lang="ja-JP" altLang="en-US"/>
              <a:t>種もトークンも持っていない</a:t>
            </a:r>
            <a:endParaRPr lang="en-US" altLang="ja-JP"/>
          </a:p>
          <a:p>
            <a:endParaRPr kumimoji="1" lang="en-US" altLang="ja-JP"/>
          </a:p>
          <a:p>
            <a:pPr lvl="1"/>
            <a:endParaRPr kumimoji="1" lang="ja-JP" altLang="en-US"/>
          </a:p>
        </p:txBody>
      </p:sp>
      <p:pic>
        <p:nvPicPr>
          <p:cNvPr id="4" name="グラフィックス 3">
            <a:extLst>
              <a:ext uri="{FF2B5EF4-FFF2-40B4-BE49-F238E27FC236}">
                <a16:creationId xmlns:a16="http://schemas.microsoft.com/office/drawing/2014/main" id="{EC3944BB-D950-C9BC-6A2A-8544AC12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4447" y="4296884"/>
            <a:ext cx="610441" cy="1864615"/>
          </a:xfrm>
          <a:prstGeom prst="rect">
            <a:avLst/>
          </a:prstGeom>
        </p:spPr>
      </p:pic>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4"/>
          <a:stretch>
            <a:fillRect/>
          </a:stretch>
        </p:blipFill>
        <p:spPr>
          <a:xfrm>
            <a:off x="2770608" y="4655880"/>
            <a:ext cx="1373467" cy="1373467"/>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4075" y="4581128"/>
            <a:ext cx="1952423" cy="1464318"/>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2817251" y="6161499"/>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sp>
        <p:nvSpPr>
          <p:cNvPr id="33" name="テキスト ボックス 32">
            <a:extLst>
              <a:ext uri="{FF2B5EF4-FFF2-40B4-BE49-F238E27FC236}">
                <a16:creationId xmlns:a16="http://schemas.microsoft.com/office/drawing/2014/main" id="{23EA2190-E74E-1FBC-4F12-D9CB33A1B0A1}"/>
              </a:ext>
            </a:extLst>
          </p:cNvPr>
          <p:cNvSpPr txBox="1"/>
          <p:nvPr/>
        </p:nvSpPr>
        <p:spPr>
          <a:xfrm>
            <a:off x="8698557" y="6341519"/>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農家</a:t>
            </a:r>
            <a:endParaRPr kumimoji="1" lang="ja-JP" altLang="en-US" sz="1800" b="1" dirty="0" err="1">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3DD7C468-E806-BE89-A1FB-382C3D3D7CC8}"/>
              </a:ext>
            </a:extLst>
          </p:cNvPr>
          <p:cNvSpPr txBox="1"/>
          <p:nvPr/>
        </p:nvSpPr>
        <p:spPr>
          <a:xfrm>
            <a:off x="4431557" y="4286548"/>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spTree>
    <p:extLst>
      <p:ext uri="{BB962C8B-B14F-4D97-AF65-F5344CB8AC3E}">
        <p14:creationId xmlns:p14="http://schemas.microsoft.com/office/powerpoint/2010/main" val="2376013777"/>
      </p:ext>
    </p:extLst>
  </p:cSld>
  <p:clrMapOvr>
    <a:masterClrMapping/>
  </p:clrMapOvr>
  <p:transition spd="med" advClick="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人気のメロンパン">
            <a:extLst>
              <a:ext uri="{FF2B5EF4-FFF2-40B4-BE49-F238E27FC236}">
                <a16:creationId xmlns:a16="http://schemas.microsoft.com/office/drawing/2014/main" id="{1B9E8B5F-C7AA-723A-E871-5C28769C7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225" y="4049210"/>
            <a:ext cx="733210" cy="73321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種の銀行（トークンの転々譲渡）</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人から人にトークンを譲渡（支払いなど）することが可能</a:t>
            </a:r>
            <a:endParaRPr lang="en-US" altLang="ja-JP"/>
          </a:p>
          <a:p>
            <a:pPr lvl="1"/>
            <a:r>
              <a:rPr lang="ja-JP" altLang="en-US"/>
              <a:t>トークンを持っている人は誰でも銀行で「種預金」の引き出しができる</a:t>
            </a:r>
            <a:endParaRPr lang="en-US" altLang="ja-JP"/>
          </a:p>
          <a:p>
            <a:pPr lvl="1"/>
            <a:endParaRPr lang="en-US" altLang="ja-JP"/>
          </a:p>
          <a:p>
            <a:endParaRPr kumimoji="1" lang="en-US" altLang="ja-JP"/>
          </a:p>
          <a:p>
            <a:pPr lvl="1"/>
            <a:endParaRPr kumimoji="1" lang="ja-JP" altLang="en-US"/>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3"/>
          <a:stretch>
            <a:fillRect/>
          </a:stretch>
        </p:blipFill>
        <p:spPr>
          <a:xfrm>
            <a:off x="6410063" y="4584188"/>
            <a:ext cx="1800200" cy="1800200"/>
          </a:xfrm>
          <a:prstGeom prst="rect">
            <a:avLst/>
          </a:prstGeom>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6778641" y="6378876"/>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5793" y="5171186"/>
            <a:ext cx="1724663" cy="1293497"/>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直線矢印コネクタ 50">
            <a:extLst>
              <a:ext uri="{FF2B5EF4-FFF2-40B4-BE49-F238E27FC236}">
                <a16:creationId xmlns:a16="http://schemas.microsoft.com/office/drawing/2014/main" id="{7F815D8C-297D-744D-9C90-C3934C23D743}"/>
              </a:ext>
            </a:extLst>
          </p:cNvPr>
          <p:cNvCxnSpPr>
            <a:cxnSpLocks/>
          </p:cNvCxnSpPr>
          <p:nvPr/>
        </p:nvCxnSpPr>
        <p:spPr bwMode="auto">
          <a:xfrm>
            <a:off x="3658377" y="5424259"/>
            <a:ext cx="1933567" cy="0"/>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p:cNvCxnSpPr>
          <p:nvPr/>
        </p:nvCxnSpPr>
        <p:spPr bwMode="auto">
          <a:xfrm flipH="1">
            <a:off x="3575720" y="6003028"/>
            <a:ext cx="2124771" cy="0"/>
          </a:xfrm>
          <a:prstGeom prst="straightConnector1">
            <a:avLst/>
          </a:prstGeom>
          <a:noFill/>
          <a:ln w="57150" cap="flat" cmpd="sng" algn="ctr">
            <a:solidFill>
              <a:schemeClr val="tx1"/>
            </a:solidFill>
            <a:prstDash val="solid"/>
            <a:round/>
            <a:headEnd type="none" w="med" len="med"/>
            <a:tailEnd type="triangle"/>
          </a:ln>
          <a:effectLst/>
        </p:spPr>
      </p:cxnSp>
      <p:pic>
        <p:nvPicPr>
          <p:cNvPr id="11" name="Picture 2" descr="ウォーターメロンの種 ストックフォト">
            <a:extLst>
              <a:ext uri="{FF2B5EF4-FFF2-40B4-BE49-F238E27FC236}">
                <a16:creationId xmlns:a16="http://schemas.microsoft.com/office/drawing/2014/main" id="{F79F525F-7022-5F0D-467B-C6A957872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852" y="5644358"/>
            <a:ext cx="870296" cy="65272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火・炎のイラスト">
            <a:extLst>
              <a:ext uri="{FF2B5EF4-FFF2-40B4-BE49-F238E27FC236}">
                <a16:creationId xmlns:a16="http://schemas.microsoft.com/office/drawing/2014/main" id="{DAE38EEB-48C8-9195-81B3-DC0C5B6B8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5913" y="4802502"/>
            <a:ext cx="736846" cy="759635"/>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43FBE793-9864-4B59-F432-EB871302D5C5}"/>
              </a:ext>
            </a:extLst>
          </p:cNvPr>
          <p:cNvSpPr txBox="1"/>
          <p:nvPr/>
        </p:nvSpPr>
        <p:spPr>
          <a:xfrm>
            <a:off x="4730655" y="4471900"/>
            <a:ext cx="180049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トークンの焼却</a:t>
            </a:r>
          </a:p>
        </p:txBody>
      </p:sp>
      <p:sp>
        <p:nvSpPr>
          <p:cNvPr id="37" name="テキスト ボックス 36">
            <a:extLst>
              <a:ext uri="{FF2B5EF4-FFF2-40B4-BE49-F238E27FC236}">
                <a16:creationId xmlns:a16="http://schemas.microsoft.com/office/drawing/2014/main" id="{16D8FBBA-548C-483E-7C0B-40515F64B0F3}"/>
              </a:ext>
            </a:extLst>
          </p:cNvPr>
          <p:cNvSpPr txBox="1"/>
          <p:nvPr/>
        </p:nvSpPr>
        <p:spPr>
          <a:xfrm>
            <a:off x="3867055" y="6206357"/>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種の引き出し</a:t>
            </a:r>
          </a:p>
        </p:txBody>
      </p:sp>
      <p:sp>
        <p:nvSpPr>
          <p:cNvPr id="38" name="テキスト ボックス 37">
            <a:extLst>
              <a:ext uri="{FF2B5EF4-FFF2-40B4-BE49-F238E27FC236}">
                <a16:creationId xmlns:a16="http://schemas.microsoft.com/office/drawing/2014/main" id="{F68420C5-616E-5BFC-7715-3008403FD2EA}"/>
              </a:ext>
            </a:extLst>
          </p:cNvPr>
          <p:cNvSpPr txBox="1"/>
          <p:nvPr/>
        </p:nvSpPr>
        <p:spPr>
          <a:xfrm>
            <a:off x="8688747" y="4841232"/>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cxnSp>
        <p:nvCxnSpPr>
          <p:cNvPr id="40" name="直線矢印コネクタ 39">
            <a:extLst>
              <a:ext uri="{FF2B5EF4-FFF2-40B4-BE49-F238E27FC236}">
                <a16:creationId xmlns:a16="http://schemas.microsoft.com/office/drawing/2014/main" id="{A5CF2042-7DD2-714A-F3EF-FA4DD5A15EFA}"/>
              </a:ext>
            </a:extLst>
          </p:cNvPr>
          <p:cNvCxnSpPr>
            <a:endCxn id="11" idx="3"/>
          </p:cNvCxnSpPr>
          <p:nvPr/>
        </p:nvCxnSpPr>
        <p:spPr bwMode="auto">
          <a:xfrm flipH="1">
            <a:off x="6531148" y="5562137"/>
            <a:ext cx="1944645" cy="408582"/>
          </a:xfrm>
          <a:prstGeom prst="straightConnector1">
            <a:avLst/>
          </a:prstGeom>
          <a:noFill/>
          <a:ln w="57150" cap="flat" cmpd="sng" algn="ctr">
            <a:solidFill>
              <a:srgbClr val="0070C0"/>
            </a:solidFill>
            <a:prstDash val="solid"/>
            <a:round/>
            <a:headEnd type="none" w="med" len="med"/>
            <a:tailEnd type="triangle"/>
          </a:ln>
          <a:effectLst/>
        </p:spPr>
      </p:cxnSp>
      <p:pic>
        <p:nvPicPr>
          <p:cNvPr id="4" name="グラフィックス 3">
            <a:extLst>
              <a:ext uri="{FF2B5EF4-FFF2-40B4-BE49-F238E27FC236}">
                <a16:creationId xmlns:a16="http://schemas.microsoft.com/office/drawing/2014/main" id="{F1719C2B-D731-319F-1104-440F005BEF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28081" y="4746655"/>
            <a:ext cx="698747" cy="1806390"/>
          </a:xfrm>
          <a:prstGeom prst="rect">
            <a:avLst/>
          </a:prstGeom>
        </p:spPr>
      </p:pic>
      <p:cxnSp>
        <p:nvCxnSpPr>
          <p:cNvPr id="5" name="直線矢印コネクタ 4">
            <a:extLst>
              <a:ext uri="{FF2B5EF4-FFF2-40B4-BE49-F238E27FC236}">
                <a16:creationId xmlns:a16="http://schemas.microsoft.com/office/drawing/2014/main" id="{1E632556-0F10-4350-12A8-2DCB2B37D845}"/>
              </a:ext>
            </a:extLst>
          </p:cNvPr>
          <p:cNvCxnSpPr>
            <a:cxnSpLocks/>
          </p:cNvCxnSpPr>
          <p:nvPr/>
        </p:nvCxnSpPr>
        <p:spPr bwMode="auto">
          <a:xfrm>
            <a:off x="3050038" y="3992806"/>
            <a:ext cx="6155" cy="766037"/>
          </a:xfrm>
          <a:prstGeom prst="straightConnector1">
            <a:avLst/>
          </a:prstGeom>
          <a:noFill/>
          <a:ln w="57150" cap="flat" cmpd="sng" algn="ctr">
            <a:solidFill>
              <a:schemeClr val="tx1"/>
            </a:solidFill>
            <a:prstDash val="solid"/>
            <a:round/>
            <a:headEnd type="none" w="med" len="med"/>
            <a:tailEnd type="triangle"/>
          </a:ln>
          <a:effectLst/>
        </p:spPr>
      </p:cxnSp>
      <p:sp>
        <p:nvSpPr>
          <p:cNvPr id="50" name="円柱 49">
            <a:extLst>
              <a:ext uri="{FF2B5EF4-FFF2-40B4-BE49-F238E27FC236}">
                <a16:creationId xmlns:a16="http://schemas.microsoft.com/office/drawing/2014/main" id="{0E07A18B-DF4D-833C-A00D-8A4CAFE2D115}"/>
              </a:ext>
            </a:extLst>
          </p:cNvPr>
          <p:cNvSpPr/>
          <p:nvPr/>
        </p:nvSpPr>
        <p:spPr>
          <a:xfrm>
            <a:off x="2729097" y="4173001"/>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C50E7506-875A-996D-7674-5A50428F9733}"/>
              </a:ext>
            </a:extLst>
          </p:cNvPr>
          <p:cNvSpPr txBox="1"/>
          <p:nvPr/>
        </p:nvSpPr>
        <p:spPr>
          <a:xfrm>
            <a:off x="1175128" y="3787255"/>
            <a:ext cx="180049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トークンの譲渡</a:t>
            </a:r>
          </a:p>
        </p:txBody>
      </p:sp>
      <p:pic>
        <p:nvPicPr>
          <p:cNvPr id="14" name="図 13">
            <a:extLst>
              <a:ext uri="{FF2B5EF4-FFF2-40B4-BE49-F238E27FC236}">
                <a16:creationId xmlns:a16="http://schemas.microsoft.com/office/drawing/2014/main" id="{C1A03902-A9B4-1143-F3B8-F48B8752F6F1}"/>
              </a:ext>
            </a:extLst>
          </p:cNvPr>
          <p:cNvPicPr>
            <a:picLocks noChangeAspect="1"/>
          </p:cNvPicPr>
          <p:nvPr/>
        </p:nvPicPr>
        <p:blipFill>
          <a:blip r:embed="rId8"/>
          <a:stretch>
            <a:fillRect/>
          </a:stretch>
        </p:blipFill>
        <p:spPr>
          <a:xfrm>
            <a:off x="2400955" y="2387584"/>
            <a:ext cx="1752997" cy="1752997"/>
          </a:xfrm>
          <a:prstGeom prst="rect">
            <a:avLst/>
          </a:prstGeom>
        </p:spPr>
      </p:pic>
      <p:cxnSp>
        <p:nvCxnSpPr>
          <p:cNvPr id="15" name="直線矢印コネクタ 14">
            <a:extLst>
              <a:ext uri="{FF2B5EF4-FFF2-40B4-BE49-F238E27FC236}">
                <a16:creationId xmlns:a16="http://schemas.microsoft.com/office/drawing/2014/main" id="{E94E7BD7-788B-B367-4272-6AEE51AA49A6}"/>
              </a:ext>
            </a:extLst>
          </p:cNvPr>
          <p:cNvCxnSpPr>
            <a:cxnSpLocks/>
          </p:cNvCxnSpPr>
          <p:nvPr/>
        </p:nvCxnSpPr>
        <p:spPr bwMode="auto">
          <a:xfrm flipV="1">
            <a:off x="3503712" y="3980618"/>
            <a:ext cx="0" cy="733617"/>
          </a:xfrm>
          <a:prstGeom prst="straightConnector1">
            <a:avLst/>
          </a:prstGeom>
          <a:noFill/>
          <a:ln w="57150" cap="flat" cmpd="sng" algn="ctr">
            <a:solidFill>
              <a:schemeClr val="tx1"/>
            </a:solidFill>
            <a:prstDash val="solid"/>
            <a:round/>
            <a:headEnd type="none" w="med" len="med"/>
            <a:tailEnd type="triangle"/>
          </a:ln>
          <a:effectLst/>
        </p:spPr>
      </p:cxnSp>
      <p:sp>
        <p:nvSpPr>
          <p:cNvPr id="18" name="円柱 17">
            <a:extLst>
              <a:ext uri="{FF2B5EF4-FFF2-40B4-BE49-F238E27FC236}">
                <a16:creationId xmlns:a16="http://schemas.microsoft.com/office/drawing/2014/main" id="{578BCD81-085B-3FBB-B3C1-B2ADCAE2F5FD}"/>
              </a:ext>
            </a:extLst>
          </p:cNvPr>
          <p:cNvSpPr/>
          <p:nvPr/>
        </p:nvSpPr>
        <p:spPr>
          <a:xfrm>
            <a:off x="3771244" y="5262213"/>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40300798"/>
      </p:ext>
    </p:extLst>
  </p:cSld>
  <p:clrMapOvr>
    <a:masterClrMapping/>
  </p:clrMapOvr>
  <p:transition spd="med" advClick="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種の銀行（負債トークン）</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kumimoji="1" lang="ja-JP" altLang="en-US"/>
              <a:t>一般の農家は種を等価交換する能力が無いのでトークンを発行できない</a:t>
            </a:r>
            <a:endParaRPr kumimoji="1" lang="en-US" altLang="ja-JP"/>
          </a:p>
          <a:p>
            <a:pPr lvl="1"/>
            <a:r>
              <a:rPr lang="ja-JP" altLang="en-US"/>
              <a:t>しかし等価交換の原則を維持するためにはトークンの発行が必要</a:t>
            </a:r>
            <a:endParaRPr lang="en-US" altLang="ja-JP"/>
          </a:p>
          <a:p>
            <a:pPr lvl="1"/>
            <a:r>
              <a:rPr lang="ja-JP" altLang="en-US"/>
              <a:t>ここでは銀行が代理でトークンを発行するものとする</a:t>
            </a:r>
            <a:endParaRPr lang="en-US" altLang="ja-JP"/>
          </a:p>
          <a:p>
            <a:r>
              <a:rPr lang="ja-JP" altLang="en-US"/>
              <a:t>負債トークン</a:t>
            </a:r>
            <a:endParaRPr lang="en-US" altLang="ja-JP"/>
          </a:p>
          <a:p>
            <a:pPr lvl="1"/>
            <a:r>
              <a:rPr lang="ja-JP" altLang="en-US"/>
              <a:t>銀行が代理発行したトークンは，等価交換の原資が存在しない</a:t>
            </a:r>
            <a:endParaRPr lang="en-US" altLang="ja-JP"/>
          </a:p>
          <a:p>
            <a:pPr lvl="1"/>
            <a:r>
              <a:rPr lang="ja-JP" altLang="en-US"/>
              <a:t>次の世代の種が収穫されるまで，等価交換できない特殊なトークンで「負債トークン」と呼ぶ</a:t>
            </a:r>
            <a:endParaRPr lang="en-US" altLang="ja-JP"/>
          </a:p>
          <a:p>
            <a:pPr lvl="2"/>
            <a:endParaRPr kumimoji="1" lang="en-US" altLang="ja-JP"/>
          </a:p>
          <a:p>
            <a:pPr lvl="1"/>
            <a:endParaRPr kumimoji="1" lang="ja-JP" altLang="en-US"/>
          </a:p>
        </p:txBody>
      </p:sp>
      <p:pic>
        <p:nvPicPr>
          <p:cNvPr id="4" name="グラフィックス 3">
            <a:extLst>
              <a:ext uri="{FF2B5EF4-FFF2-40B4-BE49-F238E27FC236}">
                <a16:creationId xmlns:a16="http://schemas.microsoft.com/office/drawing/2014/main" id="{EC3944BB-D950-C9BC-6A2A-8544AC12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4447" y="4296884"/>
            <a:ext cx="610441" cy="1864615"/>
          </a:xfrm>
          <a:prstGeom prst="rect">
            <a:avLst/>
          </a:prstGeom>
        </p:spPr>
      </p:pic>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4"/>
          <a:stretch>
            <a:fillRect/>
          </a:stretch>
        </p:blipFill>
        <p:spPr>
          <a:xfrm>
            <a:off x="2420379" y="4361299"/>
            <a:ext cx="1800200" cy="1800200"/>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9197" y="4551036"/>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2817251" y="6161499"/>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sp>
        <p:nvSpPr>
          <p:cNvPr id="33" name="テキスト ボックス 32">
            <a:extLst>
              <a:ext uri="{FF2B5EF4-FFF2-40B4-BE49-F238E27FC236}">
                <a16:creationId xmlns:a16="http://schemas.microsoft.com/office/drawing/2014/main" id="{23EA2190-E74E-1FBC-4F12-D9CB33A1B0A1}"/>
              </a:ext>
            </a:extLst>
          </p:cNvPr>
          <p:cNvSpPr txBox="1"/>
          <p:nvPr/>
        </p:nvSpPr>
        <p:spPr>
          <a:xfrm>
            <a:off x="8698557" y="6341519"/>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農家</a:t>
            </a:r>
            <a:endParaRPr kumimoji="1" lang="ja-JP" altLang="en-US" sz="1800" b="1" dirty="0" err="1">
              <a:latin typeface="Meiryo" panose="020B0604030504040204" pitchFamily="34" charset="-128"/>
              <a:ea typeface="Meiryo" panose="020B0604030504040204" pitchFamily="34" charset="-128"/>
            </a:endParaRPr>
          </a:p>
        </p:txBody>
      </p:sp>
      <p:sp>
        <p:nvSpPr>
          <p:cNvPr id="34" name="テキスト ボックス 33">
            <a:extLst>
              <a:ext uri="{FF2B5EF4-FFF2-40B4-BE49-F238E27FC236}">
                <a16:creationId xmlns:a16="http://schemas.microsoft.com/office/drawing/2014/main" id="{01936119-1717-E7EC-33DE-F9DE03174478}"/>
              </a:ext>
            </a:extLst>
          </p:cNvPr>
          <p:cNvSpPr txBox="1"/>
          <p:nvPr/>
        </p:nvSpPr>
        <p:spPr>
          <a:xfrm>
            <a:off x="5240886" y="4571654"/>
            <a:ext cx="133882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貸与する種</a:t>
            </a:r>
            <a:endParaRPr kumimoji="1" lang="ja-JP" altLang="en-US" sz="1800" b="1" dirty="0" err="1">
              <a:latin typeface="Meiryo" panose="020B0604030504040204" pitchFamily="34" charset="-128"/>
              <a:ea typeface="Meiryo" panose="020B0604030504040204" pitchFamily="34" charset="-128"/>
            </a:endParaRPr>
          </a:p>
        </p:txBody>
      </p:sp>
      <p:cxnSp>
        <p:nvCxnSpPr>
          <p:cNvPr id="5" name="直線矢印コネクタ 4">
            <a:extLst>
              <a:ext uri="{FF2B5EF4-FFF2-40B4-BE49-F238E27FC236}">
                <a16:creationId xmlns:a16="http://schemas.microsoft.com/office/drawing/2014/main" id="{89BA931D-B518-DCA8-181E-45AE4FDD94CD}"/>
              </a:ext>
            </a:extLst>
          </p:cNvPr>
          <p:cNvCxnSpPr>
            <a:cxnSpLocks/>
          </p:cNvCxnSpPr>
          <p:nvPr/>
        </p:nvCxnSpPr>
        <p:spPr bwMode="auto">
          <a:xfrm>
            <a:off x="5051602" y="4905643"/>
            <a:ext cx="3132630" cy="0"/>
          </a:xfrm>
          <a:prstGeom prst="straightConnector1">
            <a:avLst/>
          </a:prstGeom>
          <a:noFill/>
          <a:ln w="57150" cap="flat" cmpd="sng" algn="ctr">
            <a:solidFill>
              <a:schemeClr val="tx1"/>
            </a:solidFill>
            <a:prstDash val="solid"/>
            <a:round/>
            <a:headEnd type="none" w="med" len="med"/>
            <a:tailEnd type="triangle"/>
          </a:ln>
          <a:effectLst/>
        </p:spPr>
      </p:cxnSp>
      <p:sp>
        <p:nvSpPr>
          <p:cNvPr id="7" name="円柱 6">
            <a:extLst>
              <a:ext uri="{FF2B5EF4-FFF2-40B4-BE49-F238E27FC236}">
                <a16:creationId xmlns:a16="http://schemas.microsoft.com/office/drawing/2014/main" id="{62AEF2E0-A293-41B3-41BB-2009AFE9D737}"/>
              </a:ext>
            </a:extLst>
          </p:cNvPr>
          <p:cNvSpPr/>
          <p:nvPr/>
        </p:nvSpPr>
        <p:spPr>
          <a:xfrm>
            <a:off x="4305675" y="5562561"/>
            <a:ext cx="550856" cy="245099"/>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8" name="直線矢印コネクタ 7">
            <a:extLst>
              <a:ext uri="{FF2B5EF4-FFF2-40B4-BE49-F238E27FC236}">
                <a16:creationId xmlns:a16="http://schemas.microsoft.com/office/drawing/2014/main" id="{A3D3B13F-1E51-3287-F752-739993A1A96C}"/>
              </a:ext>
            </a:extLst>
          </p:cNvPr>
          <p:cNvCxnSpPr>
            <a:cxnSpLocks/>
          </p:cNvCxnSpPr>
          <p:nvPr/>
        </p:nvCxnSpPr>
        <p:spPr bwMode="auto">
          <a:xfrm flipH="1">
            <a:off x="5249739" y="5685110"/>
            <a:ext cx="3399709" cy="17467"/>
          </a:xfrm>
          <a:prstGeom prst="straightConnector1">
            <a:avLst/>
          </a:prstGeom>
          <a:noFill/>
          <a:ln w="57150" cap="flat" cmpd="sng" algn="ctr">
            <a:solidFill>
              <a:schemeClr val="tx1"/>
            </a:solidFill>
            <a:prstDash val="sysDot"/>
            <a:round/>
            <a:headEnd type="none" w="med" len="med"/>
            <a:tailEnd type="triangle"/>
          </a:ln>
          <a:effectLst/>
        </p:spPr>
      </p:cxnSp>
      <p:cxnSp>
        <p:nvCxnSpPr>
          <p:cNvPr id="12" name="曲線コネクタ 11">
            <a:extLst>
              <a:ext uri="{FF2B5EF4-FFF2-40B4-BE49-F238E27FC236}">
                <a16:creationId xmlns:a16="http://schemas.microsoft.com/office/drawing/2014/main" id="{DB6A8E6C-A6BA-3EF7-D660-9CD4F20BF49D}"/>
              </a:ext>
            </a:extLst>
          </p:cNvPr>
          <p:cNvCxnSpPr>
            <a:cxnSpLocks/>
            <a:stCxn id="30" idx="3"/>
            <a:endCxn id="7" idx="4"/>
          </p:cNvCxnSpPr>
          <p:nvPr/>
        </p:nvCxnSpPr>
        <p:spPr bwMode="auto">
          <a:xfrm flipH="1">
            <a:off x="4856531" y="4904966"/>
            <a:ext cx="196479" cy="780145"/>
          </a:xfrm>
          <a:prstGeom prst="curvedConnector3">
            <a:avLst>
              <a:gd name="adj1" fmla="val -116348"/>
            </a:avLst>
          </a:prstGeom>
          <a:noFill/>
          <a:ln w="57150" cap="flat" cmpd="sng" algn="ctr">
            <a:solidFill>
              <a:srgbClr val="0070C0"/>
            </a:solidFill>
            <a:prstDash val="sysDot"/>
            <a:round/>
            <a:headEnd type="none" w="med" len="med"/>
            <a:tailEnd type="triangle"/>
          </a:ln>
          <a:effectLst/>
        </p:spPr>
      </p:cxnSp>
      <p:sp>
        <p:nvSpPr>
          <p:cNvPr id="13" name="テキスト ボックス 12">
            <a:extLst>
              <a:ext uri="{FF2B5EF4-FFF2-40B4-BE49-F238E27FC236}">
                <a16:creationId xmlns:a16="http://schemas.microsoft.com/office/drawing/2014/main" id="{D8BBAD2E-4FD0-D7B3-30B7-92E1B4083F31}"/>
              </a:ext>
            </a:extLst>
          </p:cNvPr>
          <p:cNvSpPr txBox="1"/>
          <p:nvPr/>
        </p:nvSpPr>
        <p:spPr>
          <a:xfrm>
            <a:off x="5288176" y="5181329"/>
            <a:ext cx="1615647"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代理通貨発行</a:t>
            </a:r>
          </a:p>
        </p:txBody>
      </p:sp>
      <p:sp>
        <p:nvSpPr>
          <p:cNvPr id="17" name="テキスト ボックス 16">
            <a:extLst>
              <a:ext uri="{FF2B5EF4-FFF2-40B4-BE49-F238E27FC236}">
                <a16:creationId xmlns:a16="http://schemas.microsoft.com/office/drawing/2014/main" id="{8D8270DA-7B8E-A341-3330-D7C623BACCBB}"/>
              </a:ext>
            </a:extLst>
          </p:cNvPr>
          <p:cNvSpPr txBox="1"/>
          <p:nvPr/>
        </p:nvSpPr>
        <p:spPr>
          <a:xfrm>
            <a:off x="8583140" y="4022208"/>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債務者</a:t>
            </a:r>
            <a:endParaRPr kumimoji="1" lang="ja-JP" altLang="en-US" sz="1800" b="1" dirty="0" err="1">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9FC9E8A-4CA7-9B45-5308-9D5EF0DDDF0C}"/>
              </a:ext>
            </a:extLst>
          </p:cNvPr>
          <p:cNvSpPr txBox="1"/>
          <p:nvPr/>
        </p:nvSpPr>
        <p:spPr>
          <a:xfrm>
            <a:off x="2881897" y="4112218"/>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債権者</a:t>
            </a:r>
            <a:endParaRPr kumimoji="1" lang="ja-JP" altLang="en-US" sz="1800" b="1" dirty="0" err="1">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8FCE08BD-99F2-4D41-D363-CCF248CCB2F4}"/>
              </a:ext>
            </a:extLst>
          </p:cNvPr>
          <p:cNvSpPr txBox="1"/>
          <p:nvPr/>
        </p:nvSpPr>
        <p:spPr>
          <a:xfrm>
            <a:off x="4192985" y="5941018"/>
            <a:ext cx="1569660"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負債トークン</a:t>
            </a:r>
            <a:endParaRPr kumimoji="1" lang="ja-JP" altLang="en-US"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0877379"/>
      </p:ext>
    </p:extLst>
  </p:cSld>
  <p:clrMapOvr>
    <a:masterClrMapping/>
  </p:clrMapOvr>
  <p:transition spd="med"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種の銀行（種の返済の基本）</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返済による負債トークンの焼却</a:t>
            </a:r>
            <a:endParaRPr lang="en-US" altLang="ja-JP"/>
          </a:p>
          <a:p>
            <a:pPr lvl="1"/>
            <a:r>
              <a:rPr lang="ja-JP" altLang="en-US"/>
              <a:t>債務者の農家は貸与を受けた種を作付けし，収穫によって新鮮な種を得る</a:t>
            </a:r>
            <a:endParaRPr lang="en-US" altLang="ja-JP"/>
          </a:p>
          <a:p>
            <a:pPr lvl="1"/>
            <a:r>
              <a:rPr lang="ja-JP" altLang="en-US"/>
              <a:t>債務者の農家は種を負債トークンの量だけ返済する</a:t>
            </a:r>
            <a:endParaRPr lang="en-US" altLang="ja-JP"/>
          </a:p>
          <a:p>
            <a:r>
              <a:rPr lang="ja-JP" altLang="en-US"/>
              <a:t>実際には利息の処理が追加される</a:t>
            </a:r>
            <a:endParaRPr lang="en-US" altLang="ja-JP"/>
          </a:p>
          <a:p>
            <a:pPr lvl="1"/>
            <a:endParaRPr lang="en-US" altLang="ja-JP"/>
          </a:p>
          <a:p>
            <a:pPr lvl="1"/>
            <a:endParaRPr kumimoji="1" lang="en-US" altLang="ja-JP"/>
          </a:p>
          <a:p>
            <a:pPr lvl="1"/>
            <a:endParaRPr kumimoji="1" lang="ja-JP" altLang="en-US"/>
          </a:p>
        </p:txBody>
      </p:sp>
      <p:pic>
        <p:nvPicPr>
          <p:cNvPr id="4" name="グラフィックス 3">
            <a:extLst>
              <a:ext uri="{FF2B5EF4-FFF2-40B4-BE49-F238E27FC236}">
                <a16:creationId xmlns:a16="http://schemas.microsoft.com/office/drawing/2014/main" id="{EC3944BB-D950-C9BC-6A2A-8544AC12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26528" y="3919700"/>
            <a:ext cx="610441" cy="1864615"/>
          </a:xfrm>
          <a:prstGeom prst="rect">
            <a:avLst/>
          </a:prstGeom>
        </p:spPr>
      </p:pic>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4"/>
          <a:stretch>
            <a:fillRect/>
          </a:stretch>
        </p:blipFill>
        <p:spPr>
          <a:xfrm>
            <a:off x="2420379" y="4361299"/>
            <a:ext cx="1800200" cy="1800200"/>
          </a:xfrm>
          <a:prstGeom prst="rect">
            <a:avLst/>
          </a:prstGeom>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2817251" y="6161499"/>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sp>
        <p:nvSpPr>
          <p:cNvPr id="33" name="テキスト ボックス 32">
            <a:extLst>
              <a:ext uri="{FF2B5EF4-FFF2-40B4-BE49-F238E27FC236}">
                <a16:creationId xmlns:a16="http://schemas.microsoft.com/office/drawing/2014/main" id="{23EA2190-E74E-1FBC-4F12-D9CB33A1B0A1}"/>
              </a:ext>
            </a:extLst>
          </p:cNvPr>
          <p:cNvSpPr txBox="1"/>
          <p:nvPr/>
        </p:nvSpPr>
        <p:spPr>
          <a:xfrm>
            <a:off x="8790638" y="5964335"/>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農家</a:t>
            </a:r>
            <a:endParaRPr kumimoji="1" lang="ja-JP" altLang="en-US" sz="1800" b="1" dirty="0" err="1">
              <a:latin typeface="Meiryo" panose="020B0604030504040204" pitchFamily="34" charset="-128"/>
              <a:ea typeface="Meiryo" panose="020B0604030504040204" pitchFamily="34" charset="-128"/>
            </a:endParaRPr>
          </a:p>
        </p:txBody>
      </p:sp>
      <p:cxnSp>
        <p:nvCxnSpPr>
          <p:cNvPr id="5" name="直線矢印コネクタ 4">
            <a:extLst>
              <a:ext uri="{FF2B5EF4-FFF2-40B4-BE49-F238E27FC236}">
                <a16:creationId xmlns:a16="http://schemas.microsoft.com/office/drawing/2014/main" id="{89BA931D-B518-DCA8-181E-45AE4FDD94CD}"/>
              </a:ext>
            </a:extLst>
          </p:cNvPr>
          <p:cNvCxnSpPr>
            <a:cxnSpLocks/>
          </p:cNvCxnSpPr>
          <p:nvPr/>
        </p:nvCxnSpPr>
        <p:spPr bwMode="auto">
          <a:xfrm flipH="1">
            <a:off x="4799856" y="4752730"/>
            <a:ext cx="3387566" cy="44422"/>
          </a:xfrm>
          <a:prstGeom prst="straightConnector1">
            <a:avLst/>
          </a:prstGeom>
          <a:noFill/>
          <a:ln w="57150" cap="flat" cmpd="sng" algn="ctr">
            <a:solidFill>
              <a:schemeClr val="tx1"/>
            </a:solidFill>
            <a:prstDash val="solid"/>
            <a:round/>
            <a:headEnd type="none" w="med" len="med"/>
            <a:tailEnd type="triangle"/>
          </a:ln>
          <a:effectLst/>
        </p:spPr>
      </p:cxnSp>
      <p:sp>
        <p:nvSpPr>
          <p:cNvPr id="7" name="円柱 6">
            <a:extLst>
              <a:ext uri="{FF2B5EF4-FFF2-40B4-BE49-F238E27FC236}">
                <a16:creationId xmlns:a16="http://schemas.microsoft.com/office/drawing/2014/main" id="{62AEF2E0-A293-41B3-41BB-2009AFE9D737}"/>
              </a:ext>
            </a:extLst>
          </p:cNvPr>
          <p:cNvSpPr/>
          <p:nvPr/>
        </p:nvSpPr>
        <p:spPr>
          <a:xfrm>
            <a:off x="4227180" y="4674602"/>
            <a:ext cx="550856" cy="245099"/>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D8BBAD2E-4FD0-D7B3-30B7-92E1B4083F31}"/>
              </a:ext>
            </a:extLst>
          </p:cNvPr>
          <p:cNvSpPr txBox="1"/>
          <p:nvPr/>
        </p:nvSpPr>
        <p:spPr>
          <a:xfrm>
            <a:off x="4554657" y="5047602"/>
            <a:ext cx="2688984"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焼却</a:t>
            </a:r>
            <a:r>
              <a:rPr kumimoji="1" lang="en-US" altLang="ja-JP" sz="1800" b="1" dirty="0" err="1">
                <a:latin typeface="Meiryo" panose="020B0604030504040204" pitchFamily="34" charset="-128"/>
                <a:ea typeface="Meiryo" panose="020B0604030504040204" pitchFamily="34" charset="-128"/>
              </a:rPr>
              <a:t>+</a:t>
            </a:r>
            <a:r>
              <a:rPr kumimoji="1" lang="ja-JP" altLang="en-US" sz="1800" b="1" dirty="0" err="1">
                <a:latin typeface="Meiryo" panose="020B0604030504040204" pitchFamily="34" charset="-128"/>
                <a:ea typeface="Meiryo" panose="020B0604030504040204" pitchFamily="34" charset="-128"/>
              </a:rPr>
              <a:t>（利息処理）</a:t>
            </a:r>
          </a:p>
        </p:txBody>
      </p:sp>
      <p:sp>
        <p:nvSpPr>
          <p:cNvPr id="17" name="テキスト ボックス 16">
            <a:extLst>
              <a:ext uri="{FF2B5EF4-FFF2-40B4-BE49-F238E27FC236}">
                <a16:creationId xmlns:a16="http://schemas.microsoft.com/office/drawing/2014/main" id="{8D8270DA-7B8E-A341-3330-D7C623BACCBB}"/>
              </a:ext>
            </a:extLst>
          </p:cNvPr>
          <p:cNvSpPr txBox="1"/>
          <p:nvPr/>
        </p:nvSpPr>
        <p:spPr>
          <a:xfrm>
            <a:off x="8675221" y="3645024"/>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債務者</a:t>
            </a:r>
            <a:endParaRPr kumimoji="1" lang="ja-JP" altLang="en-US" sz="1800" b="1" dirty="0" err="1">
              <a:latin typeface="Meiryo" panose="020B0604030504040204" pitchFamily="34" charset="-128"/>
              <a:ea typeface="Meiryo" panose="020B0604030504040204" pitchFamily="34" charset="-128"/>
            </a:endParaRPr>
          </a:p>
        </p:txBody>
      </p:sp>
      <p:sp>
        <p:nvSpPr>
          <p:cNvPr id="18" name="テキスト ボックス 17">
            <a:extLst>
              <a:ext uri="{FF2B5EF4-FFF2-40B4-BE49-F238E27FC236}">
                <a16:creationId xmlns:a16="http://schemas.microsoft.com/office/drawing/2014/main" id="{99FC9E8A-4CA7-9B45-5308-9D5EF0DDDF0C}"/>
              </a:ext>
            </a:extLst>
          </p:cNvPr>
          <p:cNvSpPr txBox="1"/>
          <p:nvPr/>
        </p:nvSpPr>
        <p:spPr>
          <a:xfrm>
            <a:off x="2881897" y="4112218"/>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債権者</a:t>
            </a:r>
            <a:endParaRPr kumimoji="1" lang="ja-JP" altLang="en-US" sz="1800" b="1" dirty="0" err="1">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8FCE08BD-99F2-4D41-D363-CCF248CCB2F4}"/>
              </a:ext>
            </a:extLst>
          </p:cNvPr>
          <p:cNvSpPr txBox="1"/>
          <p:nvPr/>
        </p:nvSpPr>
        <p:spPr>
          <a:xfrm>
            <a:off x="3864085" y="4348162"/>
            <a:ext cx="1569660"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負債トークン</a:t>
            </a:r>
            <a:endParaRPr kumimoji="1" lang="ja-JP" altLang="en-US" sz="1800" b="1" dirty="0" err="1">
              <a:latin typeface="Meiryo" panose="020B0604030504040204" pitchFamily="34" charset="-128"/>
              <a:ea typeface="Meiryo" panose="020B0604030504040204" pitchFamily="34" charset="-128"/>
            </a:endParaRPr>
          </a:p>
        </p:txBody>
      </p:sp>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2918" y="4421011"/>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A1E49FCC-9CF0-4C09-DDAD-2FB411F3D878}"/>
              </a:ext>
            </a:extLst>
          </p:cNvPr>
          <p:cNvSpPr txBox="1"/>
          <p:nvPr/>
        </p:nvSpPr>
        <p:spPr>
          <a:xfrm>
            <a:off x="5627994" y="4154699"/>
            <a:ext cx="2071479" cy="646331"/>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負債トークン量の</a:t>
            </a:r>
            <a:endParaRPr kumimoji="1" lang="en-US" altLang="ja-JP" sz="1800" b="1" dirty="0" err="1">
              <a:latin typeface="Meiryo" panose="020B0604030504040204" pitchFamily="34" charset="-128"/>
              <a:ea typeface="Meiryo" panose="020B0604030504040204" pitchFamily="34" charset="-128"/>
            </a:endParaRPr>
          </a:p>
          <a:p>
            <a:pPr algn="l"/>
            <a:r>
              <a:rPr kumimoji="1" lang="ja-JP" altLang="en-US" sz="1800" b="1" dirty="0" err="1">
                <a:latin typeface="Meiryo" panose="020B0604030504040204" pitchFamily="34" charset="-128"/>
                <a:ea typeface="Meiryo" panose="020B0604030504040204" pitchFamily="34" charset="-128"/>
              </a:rPr>
              <a:t>種の返済</a:t>
            </a:r>
          </a:p>
        </p:txBody>
      </p:sp>
      <p:pic>
        <p:nvPicPr>
          <p:cNvPr id="22" name="Picture 2" descr="火・炎のイラスト">
            <a:extLst>
              <a:ext uri="{FF2B5EF4-FFF2-40B4-BE49-F238E27FC236}">
                <a16:creationId xmlns:a16="http://schemas.microsoft.com/office/drawing/2014/main" id="{1D06C00E-669A-3E19-7947-EF965A758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9269" y="5441680"/>
            <a:ext cx="736846" cy="759635"/>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直線矢印コネクタ 22">
            <a:extLst>
              <a:ext uri="{FF2B5EF4-FFF2-40B4-BE49-F238E27FC236}">
                <a16:creationId xmlns:a16="http://schemas.microsoft.com/office/drawing/2014/main" id="{796C37E5-78C8-2D88-D41F-E6E37AA10795}"/>
              </a:ext>
            </a:extLst>
          </p:cNvPr>
          <p:cNvCxnSpPr>
            <a:cxnSpLocks/>
            <a:stCxn id="7" idx="3"/>
            <a:endCxn id="22" idx="0"/>
          </p:cNvCxnSpPr>
          <p:nvPr/>
        </p:nvCxnSpPr>
        <p:spPr bwMode="auto">
          <a:xfrm>
            <a:off x="4502608" y="4919701"/>
            <a:ext cx="15084" cy="521979"/>
          </a:xfrm>
          <a:prstGeom prst="straightConnector1">
            <a:avLst/>
          </a:prstGeom>
          <a:no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71952742"/>
      </p:ext>
    </p:extLst>
  </p:cSld>
  <p:clrMapOvr>
    <a:masterClrMapping/>
  </p:clrMapOvr>
  <p:transition spd="med"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種の銀行（負債トークンの価値と利息）</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現在財</a:t>
            </a:r>
            <a:endParaRPr lang="en-US" altLang="ja-JP"/>
          </a:p>
          <a:p>
            <a:pPr lvl="1"/>
            <a:r>
              <a:rPr lang="ja-JP" altLang="en-US"/>
              <a:t>現在すぐに利用できる財（トークン）</a:t>
            </a:r>
            <a:endParaRPr lang="en-US" altLang="ja-JP"/>
          </a:p>
          <a:p>
            <a:r>
              <a:rPr lang="ja-JP" altLang="en-US"/>
              <a:t>将来財</a:t>
            </a:r>
            <a:endParaRPr lang="en-US" altLang="ja-JP"/>
          </a:p>
          <a:p>
            <a:pPr lvl="1"/>
            <a:r>
              <a:rPr lang="ja-JP" altLang="en-US"/>
              <a:t>現在は利用できず，将来の利用が期待される財（負債トークン）</a:t>
            </a:r>
            <a:endParaRPr lang="en-US" altLang="ja-JP"/>
          </a:p>
          <a:p>
            <a:pPr lvl="1"/>
            <a:endParaRPr lang="en-US" altLang="ja-JP"/>
          </a:p>
          <a:p>
            <a:r>
              <a:rPr lang="ja-JP" altLang="en-US"/>
              <a:t>               負債トークンの価値   ＜   トークンの価値</a:t>
            </a:r>
            <a:endParaRPr lang="en-US" altLang="ja-JP"/>
          </a:p>
          <a:p>
            <a:endParaRPr lang="en-US" altLang="ja-JP"/>
          </a:p>
          <a:p>
            <a:pPr lvl="1"/>
            <a:r>
              <a:rPr lang="ja-JP" altLang="en-US"/>
              <a:t>将来財の価値は現在財の価値よりも少ない</a:t>
            </a:r>
            <a:endParaRPr lang="en-US" altLang="ja-JP"/>
          </a:p>
          <a:p>
            <a:r>
              <a:rPr lang="ja-JP" altLang="en-US"/>
              <a:t>利息</a:t>
            </a:r>
            <a:endParaRPr lang="en-US" altLang="ja-JP"/>
          </a:p>
          <a:p>
            <a:pPr lvl="1"/>
            <a:r>
              <a:rPr lang="ja-JP" altLang="en-US"/>
              <a:t>将来財と現在財の価値の比率</a:t>
            </a:r>
            <a:endParaRPr lang="en-US" altLang="ja-JP"/>
          </a:p>
          <a:p>
            <a:pPr marL="457200" lvl="1" indent="0">
              <a:buNone/>
            </a:pPr>
            <a:endParaRPr lang="en-US" altLang="ja-JP"/>
          </a:p>
          <a:p>
            <a:pPr lvl="1"/>
            <a:endParaRPr kumimoji="1" lang="en-US" altLang="ja-JP"/>
          </a:p>
          <a:p>
            <a:pPr lvl="1"/>
            <a:endParaRPr kumimoji="1" lang="ja-JP" altLang="en-US"/>
          </a:p>
        </p:txBody>
      </p:sp>
      <p:sp>
        <p:nvSpPr>
          <p:cNvPr id="7" name="円柱 6">
            <a:extLst>
              <a:ext uri="{FF2B5EF4-FFF2-40B4-BE49-F238E27FC236}">
                <a16:creationId xmlns:a16="http://schemas.microsoft.com/office/drawing/2014/main" id="{62AEF2E0-A293-41B3-41BB-2009AFE9D737}"/>
              </a:ext>
            </a:extLst>
          </p:cNvPr>
          <p:cNvSpPr/>
          <p:nvPr/>
        </p:nvSpPr>
        <p:spPr>
          <a:xfrm>
            <a:off x="7514093" y="5504166"/>
            <a:ext cx="1041888"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12" name="曲線コネクタ 11">
            <a:extLst>
              <a:ext uri="{FF2B5EF4-FFF2-40B4-BE49-F238E27FC236}">
                <a16:creationId xmlns:a16="http://schemas.microsoft.com/office/drawing/2014/main" id="{DB6A8E6C-A6BA-3EF7-D660-9CD4F20BF49D}"/>
              </a:ext>
            </a:extLst>
          </p:cNvPr>
          <p:cNvCxnSpPr>
            <a:cxnSpLocks/>
            <a:stCxn id="6" idx="1"/>
            <a:endCxn id="7" idx="1"/>
          </p:cNvCxnSpPr>
          <p:nvPr/>
        </p:nvCxnSpPr>
        <p:spPr bwMode="auto">
          <a:xfrm rot="10800000" flipV="1">
            <a:off x="8035037" y="4386592"/>
            <a:ext cx="1113984" cy="1117574"/>
          </a:xfrm>
          <a:prstGeom prst="curvedConnector2">
            <a:avLst/>
          </a:prstGeom>
          <a:noFill/>
          <a:ln w="57150" cap="flat" cmpd="sng" algn="ctr">
            <a:solidFill>
              <a:srgbClr val="0070C0"/>
            </a:solidFill>
            <a:prstDash val="sysDot"/>
            <a:round/>
            <a:headEnd type="none" w="med" len="med"/>
            <a:tailEnd type="triangle"/>
          </a:ln>
          <a:effectLst/>
        </p:spPr>
      </p:cxnSp>
      <p:sp>
        <p:nvSpPr>
          <p:cNvPr id="19" name="テキスト ボックス 18">
            <a:extLst>
              <a:ext uri="{FF2B5EF4-FFF2-40B4-BE49-F238E27FC236}">
                <a16:creationId xmlns:a16="http://schemas.microsoft.com/office/drawing/2014/main" id="{8FCE08BD-99F2-4D41-D363-CCF248CCB2F4}"/>
              </a:ext>
            </a:extLst>
          </p:cNvPr>
          <p:cNvSpPr txBox="1"/>
          <p:nvPr/>
        </p:nvSpPr>
        <p:spPr>
          <a:xfrm>
            <a:off x="7319030" y="5855501"/>
            <a:ext cx="1569660"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負債トークン</a:t>
            </a:r>
            <a:endParaRPr lang="en-US" altLang="ja-JP" sz="1800" b="1" dirty="0" err="1">
              <a:latin typeface="Meiryo" panose="020B0604030504040204" pitchFamily="34" charset="-128"/>
              <a:ea typeface="Meiryo" panose="020B0604030504040204" pitchFamily="34" charset="-128"/>
            </a:endParaRPr>
          </a:p>
          <a:p>
            <a:pPr algn="ctr"/>
            <a:r>
              <a:rPr kumimoji="1" lang="en-US" altLang="ja-JP" sz="1800" b="1" dirty="0" err="1">
                <a:latin typeface="Meiryo" panose="020B0604030504040204" pitchFamily="34" charset="-128"/>
                <a:ea typeface="Meiryo" panose="020B0604030504040204" pitchFamily="34" charset="-128"/>
              </a:rPr>
              <a:t>(</a:t>
            </a:r>
            <a:r>
              <a:rPr kumimoji="1" lang="ja-JP" altLang="en-US" sz="1800" b="1" dirty="0" err="1">
                <a:latin typeface="Meiryo" panose="020B0604030504040204" pitchFamily="34" charset="-128"/>
                <a:ea typeface="Meiryo" panose="020B0604030504040204" pitchFamily="34" charset="-128"/>
              </a:rPr>
              <a:t>将来財）</a:t>
            </a:r>
          </a:p>
        </p:txBody>
      </p:sp>
      <p:pic>
        <p:nvPicPr>
          <p:cNvPr id="6" name="Picture 2" descr="ウォーターメロンの種 ストックフォト">
            <a:extLst>
              <a:ext uri="{FF2B5EF4-FFF2-40B4-BE49-F238E27FC236}">
                <a16:creationId xmlns:a16="http://schemas.microsoft.com/office/drawing/2014/main" id="{FDD6C66A-127E-D67F-4330-0BC50BFF2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9021" y="4032662"/>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14" name="円柱 13">
            <a:extLst>
              <a:ext uri="{FF2B5EF4-FFF2-40B4-BE49-F238E27FC236}">
                <a16:creationId xmlns:a16="http://schemas.microsoft.com/office/drawing/2014/main" id="{D3A5C441-CBD5-400B-7249-9FD50BD7F824}"/>
              </a:ext>
            </a:extLst>
          </p:cNvPr>
          <p:cNvSpPr/>
          <p:nvPr/>
        </p:nvSpPr>
        <p:spPr>
          <a:xfrm>
            <a:off x="10925602" y="5508902"/>
            <a:ext cx="610442"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15" name="曲線コネクタ 14">
            <a:extLst>
              <a:ext uri="{FF2B5EF4-FFF2-40B4-BE49-F238E27FC236}">
                <a16:creationId xmlns:a16="http://schemas.microsoft.com/office/drawing/2014/main" id="{3660CA14-BBD0-E7FF-F27D-D6695508BB45}"/>
              </a:ext>
            </a:extLst>
          </p:cNvPr>
          <p:cNvCxnSpPr>
            <a:cxnSpLocks/>
            <a:stCxn id="6" idx="3"/>
            <a:endCxn id="14" idx="1"/>
          </p:cNvCxnSpPr>
          <p:nvPr/>
        </p:nvCxnSpPr>
        <p:spPr bwMode="auto">
          <a:xfrm>
            <a:off x="10092834" y="4386592"/>
            <a:ext cx="1137989" cy="1122310"/>
          </a:xfrm>
          <a:prstGeom prst="curvedConnector2">
            <a:avLst/>
          </a:prstGeom>
          <a:noFill/>
          <a:ln w="57150" cap="flat" cmpd="sng" algn="ctr">
            <a:solidFill>
              <a:srgbClr val="0070C0"/>
            </a:solidFill>
            <a:prstDash val="sysDot"/>
            <a:round/>
            <a:headEnd type="none" w="med" len="med"/>
            <a:tailEnd type="triangle"/>
          </a:ln>
          <a:effectLst/>
        </p:spPr>
      </p:cxnSp>
      <p:sp>
        <p:nvSpPr>
          <p:cNvPr id="22" name="テキスト ボックス 21">
            <a:extLst>
              <a:ext uri="{FF2B5EF4-FFF2-40B4-BE49-F238E27FC236}">
                <a16:creationId xmlns:a16="http://schemas.microsoft.com/office/drawing/2014/main" id="{02E0B182-7C6A-50B7-55D0-BBA16F6F447D}"/>
              </a:ext>
            </a:extLst>
          </p:cNvPr>
          <p:cNvSpPr txBox="1"/>
          <p:nvPr/>
        </p:nvSpPr>
        <p:spPr>
          <a:xfrm>
            <a:off x="10661828" y="6045093"/>
            <a:ext cx="1338828"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トークン</a:t>
            </a:r>
            <a:endParaRPr lang="en-US" altLang="ja-JP" sz="1800" b="1" dirty="0" err="1">
              <a:latin typeface="Meiryo" panose="020B0604030504040204" pitchFamily="34" charset="-128"/>
              <a:ea typeface="Meiryo" panose="020B0604030504040204" pitchFamily="34" charset="-128"/>
            </a:endParaRPr>
          </a:p>
          <a:p>
            <a:pPr algn="ctr"/>
            <a:r>
              <a:rPr kumimoji="1" lang="ja-JP" altLang="en-US" sz="1800" b="1" dirty="0" err="1">
                <a:latin typeface="Meiryo" panose="020B0604030504040204" pitchFamily="34" charset="-128"/>
                <a:ea typeface="Meiryo" panose="020B0604030504040204" pitchFamily="34" charset="-128"/>
              </a:rPr>
              <a:t>（現在財）</a:t>
            </a:r>
          </a:p>
        </p:txBody>
      </p:sp>
      <p:sp>
        <p:nvSpPr>
          <p:cNvPr id="23" name="テキスト ボックス 22">
            <a:extLst>
              <a:ext uri="{FF2B5EF4-FFF2-40B4-BE49-F238E27FC236}">
                <a16:creationId xmlns:a16="http://schemas.microsoft.com/office/drawing/2014/main" id="{BCB24B3F-A160-6715-2071-311B0663949B}"/>
              </a:ext>
            </a:extLst>
          </p:cNvPr>
          <p:cNvSpPr txBox="1"/>
          <p:nvPr/>
        </p:nvSpPr>
        <p:spPr>
          <a:xfrm>
            <a:off x="11090865" y="4506843"/>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49BB4D6-EEE4-64B3-0D5D-BC84CC81E617}"/>
              </a:ext>
            </a:extLst>
          </p:cNvPr>
          <p:cNvSpPr txBox="1"/>
          <p:nvPr/>
        </p:nvSpPr>
        <p:spPr>
          <a:xfrm>
            <a:off x="7680864" y="4542696"/>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49" name="円柱 48">
            <a:extLst>
              <a:ext uri="{FF2B5EF4-FFF2-40B4-BE49-F238E27FC236}">
                <a16:creationId xmlns:a16="http://schemas.microsoft.com/office/drawing/2014/main" id="{58A6FB42-36CA-77CB-72C9-08BAEC31B22F}"/>
              </a:ext>
            </a:extLst>
          </p:cNvPr>
          <p:cNvSpPr/>
          <p:nvPr/>
        </p:nvSpPr>
        <p:spPr>
          <a:xfrm>
            <a:off x="10404914" y="5515625"/>
            <a:ext cx="331029"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50" name="テキスト ボックス 49">
            <a:extLst>
              <a:ext uri="{FF2B5EF4-FFF2-40B4-BE49-F238E27FC236}">
                <a16:creationId xmlns:a16="http://schemas.microsoft.com/office/drawing/2014/main" id="{AE408D44-D59E-D788-7405-79A151310644}"/>
              </a:ext>
            </a:extLst>
          </p:cNvPr>
          <p:cNvSpPr txBox="1"/>
          <p:nvPr/>
        </p:nvSpPr>
        <p:spPr>
          <a:xfrm>
            <a:off x="10186053" y="5179810"/>
            <a:ext cx="646331" cy="369332"/>
          </a:xfrm>
          <a:prstGeom prst="rect">
            <a:avLst/>
          </a:prstGeom>
          <a:noFill/>
        </p:spPr>
        <p:txBody>
          <a:bodyPr wrap="none" rtlCol="0">
            <a:spAutoFit/>
          </a:bodyPr>
          <a:lstStyle/>
          <a:p>
            <a:pPr algn="ctr"/>
            <a:r>
              <a:rPr kumimoji="1" lang="ja-JP" altLang="en-US" sz="1800" b="1" dirty="0" err="1">
                <a:latin typeface="Meiryo" panose="020B0604030504040204" pitchFamily="34" charset="-128"/>
                <a:ea typeface="Meiryo" panose="020B0604030504040204" pitchFamily="34" charset="-128"/>
              </a:rPr>
              <a:t>利息</a:t>
            </a:r>
          </a:p>
        </p:txBody>
      </p:sp>
      <p:sp>
        <p:nvSpPr>
          <p:cNvPr id="51" name="右中かっこ 50">
            <a:extLst>
              <a:ext uri="{FF2B5EF4-FFF2-40B4-BE49-F238E27FC236}">
                <a16:creationId xmlns:a16="http://schemas.microsoft.com/office/drawing/2014/main" id="{45F6064B-C6FA-41F7-37B1-F3FF13EBEB0F}"/>
              </a:ext>
            </a:extLst>
          </p:cNvPr>
          <p:cNvSpPr/>
          <p:nvPr/>
        </p:nvSpPr>
        <p:spPr bwMode="auto">
          <a:xfrm rot="5400000">
            <a:off x="10845972" y="5252445"/>
            <a:ext cx="200758" cy="1224137"/>
          </a:xfrm>
          <a:prstGeom prst="rightBrace">
            <a:avLst>
              <a:gd name="adj1" fmla="val 61244"/>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9D249C7-2A07-5570-62BE-525C6D6BF252}"/>
              </a:ext>
            </a:extLst>
          </p:cNvPr>
          <p:cNvSpPr txBox="1"/>
          <p:nvPr/>
        </p:nvSpPr>
        <p:spPr>
          <a:xfrm>
            <a:off x="9355023" y="3635020"/>
            <a:ext cx="1107996"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種（財）</a:t>
            </a:r>
            <a:endParaRPr kumimoji="1" lang="ja-JP" altLang="en-US" sz="1800" b="1" dirty="0" err="1">
              <a:latin typeface="Meiryo" panose="020B0604030504040204" pitchFamily="34" charset="-128"/>
              <a:ea typeface="Meiryo" panose="020B0604030504040204" pitchFamily="34" charset="-128"/>
            </a:endParaRPr>
          </a:p>
        </p:txBody>
      </p:sp>
      <p:sp>
        <p:nvSpPr>
          <p:cNvPr id="5" name="円柱 4">
            <a:extLst>
              <a:ext uri="{FF2B5EF4-FFF2-40B4-BE49-F238E27FC236}">
                <a16:creationId xmlns:a16="http://schemas.microsoft.com/office/drawing/2014/main" id="{D2601CAA-2F05-B6FC-9693-0978352560B9}"/>
              </a:ext>
            </a:extLst>
          </p:cNvPr>
          <p:cNvSpPr/>
          <p:nvPr/>
        </p:nvSpPr>
        <p:spPr>
          <a:xfrm>
            <a:off x="2639616" y="3080010"/>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8" name="円柱 7">
            <a:extLst>
              <a:ext uri="{FF2B5EF4-FFF2-40B4-BE49-F238E27FC236}">
                <a16:creationId xmlns:a16="http://schemas.microsoft.com/office/drawing/2014/main" id="{8D4DF1DD-AE8C-A7CE-F28F-3C7AADD4B1EC}"/>
              </a:ext>
            </a:extLst>
          </p:cNvPr>
          <p:cNvSpPr/>
          <p:nvPr/>
        </p:nvSpPr>
        <p:spPr>
          <a:xfrm>
            <a:off x="5231904" y="3080010"/>
            <a:ext cx="668671"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9" name="円柱 8">
            <a:extLst>
              <a:ext uri="{FF2B5EF4-FFF2-40B4-BE49-F238E27FC236}">
                <a16:creationId xmlns:a16="http://schemas.microsoft.com/office/drawing/2014/main" id="{F328DCF9-9DF1-A3CB-9EB9-5DB7F333D0CD}"/>
              </a:ext>
            </a:extLst>
          </p:cNvPr>
          <p:cNvSpPr/>
          <p:nvPr/>
        </p:nvSpPr>
        <p:spPr>
          <a:xfrm>
            <a:off x="1188995" y="4940272"/>
            <a:ext cx="331029"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189152"/>
      </p:ext>
    </p:extLst>
  </p:cSld>
  <p:clrMapOvr>
    <a:masterClrMapping/>
  </p:clrMapOvr>
  <p:transition spd="med"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0ED48A-9279-0235-6157-CBE3263AA988}"/>
              </a:ext>
            </a:extLst>
          </p:cNvPr>
          <p:cNvSpPr>
            <a:spLocks noGrp="1"/>
          </p:cNvSpPr>
          <p:nvPr>
            <p:ph type="title"/>
          </p:nvPr>
        </p:nvSpPr>
        <p:spPr/>
        <p:txBody>
          <a:bodyPr/>
          <a:lstStyle/>
          <a:p>
            <a:r>
              <a:rPr lang="ja-JP" altLang="en-US"/>
              <a:t>概要</a:t>
            </a:r>
          </a:p>
        </p:txBody>
      </p:sp>
      <p:sp>
        <p:nvSpPr>
          <p:cNvPr id="3" name="コンテンツ プレースホルダー 2">
            <a:extLst>
              <a:ext uri="{FF2B5EF4-FFF2-40B4-BE49-F238E27FC236}">
                <a16:creationId xmlns:a16="http://schemas.microsoft.com/office/drawing/2014/main" id="{95202600-8921-0996-75F0-0686A9001C8F}"/>
              </a:ext>
            </a:extLst>
          </p:cNvPr>
          <p:cNvSpPr>
            <a:spLocks noGrp="1"/>
          </p:cNvSpPr>
          <p:nvPr>
            <p:ph idx="1"/>
          </p:nvPr>
        </p:nvSpPr>
        <p:spPr/>
        <p:txBody>
          <a:bodyPr/>
          <a:lstStyle/>
          <a:p>
            <a:r>
              <a:rPr lang="ja-JP" altLang="en-US"/>
              <a:t>種のトークンによるブロックチェーン上の経済圏</a:t>
            </a:r>
            <a:endParaRPr lang="en-US" altLang="ja-JP"/>
          </a:p>
          <a:p>
            <a:pPr lvl="1"/>
            <a:r>
              <a:rPr lang="ja-JP" altLang="en-US"/>
              <a:t>「種の銀行」による種の預け入れや貸し出しに基づくトークン発行のモデル化</a:t>
            </a:r>
            <a:endParaRPr lang="en-US" altLang="ja-JP"/>
          </a:p>
          <a:p>
            <a:pPr lvl="1"/>
            <a:r>
              <a:rPr lang="ja-JP" altLang="en-US"/>
              <a:t>「将来財」としての利息の意味づけ</a:t>
            </a:r>
            <a:endParaRPr lang="en-US" altLang="ja-JP"/>
          </a:p>
          <a:p>
            <a:pPr lvl="1"/>
            <a:r>
              <a:rPr lang="ja-JP" altLang="en-US"/>
              <a:t>「種の銀行」のシニョリッジ（通貨発行益）としての利息の合理化</a:t>
            </a:r>
            <a:endParaRPr lang="en-US" altLang="ja-JP"/>
          </a:p>
          <a:p>
            <a:r>
              <a:rPr lang="ja-JP" altLang="en-US"/>
              <a:t>トークンによる利息の表現方法</a:t>
            </a:r>
            <a:endParaRPr lang="en-US" altLang="ja-JP"/>
          </a:p>
          <a:p>
            <a:pPr lvl="1"/>
            <a:r>
              <a:rPr lang="ja-JP" altLang="en-US"/>
              <a:t>トークンの生成と焼却</a:t>
            </a:r>
            <a:endParaRPr lang="en-US" altLang="ja-JP"/>
          </a:p>
          <a:p>
            <a:pPr lvl="1"/>
            <a:r>
              <a:rPr lang="ja-JP" altLang="en-US"/>
              <a:t>「負債トークン」のタイムロックによる「将来財」と利息の実装</a:t>
            </a:r>
            <a:endParaRPr lang="en-US" altLang="ja-JP"/>
          </a:p>
          <a:p>
            <a:pPr lvl="1"/>
            <a:r>
              <a:rPr lang="ja-JP" altLang="en-US"/>
              <a:t>「負債トークン」と返済トークンの対の焼却による負債の消滅</a:t>
            </a:r>
            <a:endParaRPr lang="en-US" altLang="ja-JP"/>
          </a:p>
          <a:p>
            <a:r>
              <a:rPr lang="ja-JP" altLang="en-US"/>
              <a:t>債務者に対する</a:t>
            </a:r>
            <a:r>
              <a:rPr lang="en-US" altLang="ja-JP"/>
              <a:t>DID</a:t>
            </a:r>
            <a:r>
              <a:rPr lang="ja-JP" altLang="en-US"/>
              <a:t>によるアイデンティティ管理</a:t>
            </a:r>
            <a:endParaRPr lang="en-US" altLang="ja-JP"/>
          </a:p>
          <a:p>
            <a:pPr lvl="1"/>
            <a:r>
              <a:rPr lang="ja-JP" altLang="en-US"/>
              <a:t>公開鍵暗号の鍵ペアによる本人確認と債務者の識別の相違</a:t>
            </a:r>
            <a:endParaRPr lang="en-US" altLang="ja-JP"/>
          </a:p>
          <a:p>
            <a:pPr lvl="1"/>
            <a:r>
              <a:rPr lang="ja-JP" altLang="en-US"/>
              <a:t>債権債務関係ワレットのモデル化</a:t>
            </a:r>
            <a:endParaRPr lang="en-US" altLang="ja-JP"/>
          </a:p>
          <a:p>
            <a:pPr lvl="1"/>
            <a:r>
              <a:rPr lang="en-US" altLang="ja-JP"/>
              <a:t>DID</a:t>
            </a:r>
            <a:r>
              <a:rPr lang="ja-JP" altLang="en-US"/>
              <a:t>によるアイデンティティ管理を備えたワレット</a:t>
            </a:r>
            <a:endParaRPr lang="en-US" altLang="ja-JP"/>
          </a:p>
          <a:p>
            <a:pPr lvl="1"/>
            <a:endParaRPr lang="ja-JP" altLang="en-US"/>
          </a:p>
        </p:txBody>
      </p:sp>
    </p:spTree>
    <p:extLst>
      <p:ext uri="{BB962C8B-B14F-4D97-AF65-F5344CB8AC3E}">
        <p14:creationId xmlns:p14="http://schemas.microsoft.com/office/powerpoint/2010/main" val="3723823707"/>
      </p:ext>
    </p:extLst>
  </p:cSld>
  <p:clrMapOvr>
    <a:masterClrMapping/>
  </p:clrMapOvr>
  <p:transition spd="med"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lang="ja-JP" altLang="en-US"/>
              <a:t>種の銀行（負債トークンの価値と利息）</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自然利子率</a:t>
            </a:r>
            <a:endParaRPr lang="en-US" altLang="ja-JP" dirty="0"/>
          </a:p>
          <a:p>
            <a:pPr lvl="1"/>
            <a:r>
              <a:rPr lang="ja-JP" altLang="en-US"/>
              <a:t>現在財と将来財の市場価値の均衡点として定まる利子率</a:t>
            </a:r>
            <a:endParaRPr lang="en-US" altLang="ja-JP" dirty="0"/>
          </a:p>
          <a:p>
            <a:r>
              <a:rPr lang="ja-JP" altLang="en-US"/>
              <a:t>マクロ経済学の</a:t>
            </a:r>
            <a:r>
              <a:rPr lang="en-US" altLang="ja-JP" dirty="0"/>
              <a:t> IS-LM </a:t>
            </a:r>
            <a:r>
              <a:rPr lang="ja-JP" altLang="en-US"/>
              <a:t>分析（自然利子率の理論）</a:t>
            </a:r>
            <a:endParaRPr lang="en-US" altLang="ja-JP" dirty="0"/>
          </a:p>
          <a:p>
            <a:pPr lvl="1"/>
            <a:r>
              <a:rPr lang="en-US" altLang="ja-JP" dirty="0"/>
              <a:t>IS</a:t>
            </a:r>
            <a:r>
              <a:rPr lang="ja-JP" altLang="en-US"/>
              <a:t>曲線：利率が低いほど種生産への投資が増える</a:t>
            </a:r>
            <a:endParaRPr lang="en-US" altLang="ja-JP" dirty="0"/>
          </a:p>
          <a:p>
            <a:pPr lvl="1"/>
            <a:r>
              <a:rPr lang="en-US" altLang="ja-JP" dirty="0"/>
              <a:t>LM</a:t>
            </a:r>
            <a:r>
              <a:rPr lang="ja-JP" altLang="en-US"/>
              <a:t>曲線：種の需要に対する供給が不足すると利率が上がる</a:t>
            </a:r>
            <a:endParaRPr lang="en-US" altLang="ja-JP" dirty="0"/>
          </a:p>
          <a:p>
            <a:pPr lvl="1"/>
            <a:endParaRPr lang="en-US" altLang="ja-JP" dirty="0"/>
          </a:p>
          <a:p>
            <a:pPr lvl="1"/>
            <a:endParaRPr lang="en-US" altLang="ja-JP" dirty="0"/>
          </a:p>
          <a:p>
            <a:pPr lvl="1"/>
            <a:endParaRPr lang="ja-JP" altLang="en-US"/>
          </a:p>
        </p:txBody>
      </p:sp>
      <p:sp>
        <p:nvSpPr>
          <p:cNvPr id="7" name="円柱 6">
            <a:extLst>
              <a:ext uri="{FF2B5EF4-FFF2-40B4-BE49-F238E27FC236}">
                <a16:creationId xmlns:a16="http://schemas.microsoft.com/office/drawing/2014/main" id="{62AEF2E0-A293-41B3-41BB-2009AFE9D737}"/>
              </a:ext>
            </a:extLst>
          </p:cNvPr>
          <p:cNvSpPr/>
          <p:nvPr/>
        </p:nvSpPr>
        <p:spPr>
          <a:xfrm>
            <a:off x="7465931" y="4890845"/>
            <a:ext cx="1041888"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a:solidFill>
                  <a:schemeClr val="tx1"/>
                </a:solidFill>
                <a:latin typeface="Meiryo" panose="020B0604030504040204" pitchFamily="34" charset="-128"/>
                <a:ea typeface="Meiryo" panose="020B0604030504040204" pitchFamily="34" charset="-128"/>
              </a:rPr>
              <a:t>130</a:t>
            </a:r>
            <a:endParaRPr kumimoji="1" lang="ja-JP" altLang="en-US" sz="1400" b="1">
              <a:solidFill>
                <a:schemeClr val="tx1"/>
              </a:solidFill>
              <a:latin typeface="Meiryo" panose="020B0604030504040204" pitchFamily="34" charset="-128"/>
              <a:ea typeface="Meiryo" panose="020B0604030504040204" pitchFamily="34" charset="-128"/>
            </a:endParaRPr>
          </a:p>
        </p:txBody>
      </p:sp>
      <p:cxnSp>
        <p:nvCxnSpPr>
          <p:cNvPr id="12" name="曲線コネクタ 11">
            <a:extLst>
              <a:ext uri="{FF2B5EF4-FFF2-40B4-BE49-F238E27FC236}">
                <a16:creationId xmlns:a16="http://schemas.microsoft.com/office/drawing/2014/main" id="{DB6A8E6C-A6BA-3EF7-D660-9CD4F20BF49D}"/>
              </a:ext>
            </a:extLst>
          </p:cNvPr>
          <p:cNvCxnSpPr>
            <a:cxnSpLocks/>
            <a:stCxn id="6" idx="1"/>
            <a:endCxn id="7" idx="1"/>
          </p:cNvCxnSpPr>
          <p:nvPr/>
        </p:nvCxnSpPr>
        <p:spPr bwMode="auto">
          <a:xfrm rot="10800000" flipV="1">
            <a:off x="7986875" y="3773271"/>
            <a:ext cx="1113984" cy="1117574"/>
          </a:xfrm>
          <a:prstGeom prst="curvedConnector2">
            <a:avLst/>
          </a:prstGeom>
          <a:noFill/>
          <a:ln w="57150" cap="flat" cmpd="sng" algn="ctr">
            <a:solidFill>
              <a:srgbClr val="0070C0"/>
            </a:solidFill>
            <a:prstDash val="sysDot"/>
            <a:round/>
            <a:headEnd type="none" w="med" len="med"/>
            <a:tailEnd type="triangle"/>
          </a:ln>
          <a:effectLst/>
        </p:spPr>
      </p:cxnSp>
      <p:sp>
        <p:nvSpPr>
          <p:cNvPr id="19" name="テキスト ボックス 18">
            <a:extLst>
              <a:ext uri="{FF2B5EF4-FFF2-40B4-BE49-F238E27FC236}">
                <a16:creationId xmlns:a16="http://schemas.microsoft.com/office/drawing/2014/main" id="{8FCE08BD-99F2-4D41-D363-CCF248CCB2F4}"/>
              </a:ext>
            </a:extLst>
          </p:cNvPr>
          <p:cNvSpPr txBox="1"/>
          <p:nvPr/>
        </p:nvSpPr>
        <p:spPr>
          <a:xfrm>
            <a:off x="7270868" y="5242180"/>
            <a:ext cx="1569660"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負債トークン</a:t>
            </a:r>
            <a:endParaRPr lang="en-US" altLang="ja-JP" sz="1800" b="1" dirty="0" err="1">
              <a:latin typeface="Meiryo" panose="020B0604030504040204" pitchFamily="34" charset="-128"/>
              <a:ea typeface="Meiryo" panose="020B0604030504040204" pitchFamily="34" charset="-128"/>
            </a:endParaRPr>
          </a:p>
          <a:p>
            <a:pPr algn="ctr"/>
            <a:r>
              <a:rPr kumimoji="1" lang="en-US" altLang="ja-JP" sz="1800" b="1" dirty="0" err="1">
                <a:latin typeface="Meiryo" panose="020B0604030504040204" pitchFamily="34" charset="-128"/>
                <a:ea typeface="Meiryo" panose="020B0604030504040204" pitchFamily="34" charset="-128"/>
              </a:rPr>
              <a:t>(</a:t>
            </a:r>
            <a:r>
              <a:rPr kumimoji="1" lang="ja-JP" altLang="en-US" sz="1800" b="1" dirty="0" err="1">
                <a:latin typeface="Meiryo" panose="020B0604030504040204" pitchFamily="34" charset="-128"/>
                <a:ea typeface="Meiryo" panose="020B0604030504040204" pitchFamily="34" charset="-128"/>
              </a:rPr>
              <a:t>将来財）</a:t>
            </a:r>
          </a:p>
        </p:txBody>
      </p:sp>
      <p:pic>
        <p:nvPicPr>
          <p:cNvPr id="6" name="Picture 2" descr="ウォーターメロンの種 ストックフォト">
            <a:extLst>
              <a:ext uri="{FF2B5EF4-FFF2-40B4-BE49-F238E27FC236}">
                <a16:creationId xmlns:a16="http://schemas.microsoft.com/office/drawing/2014/main" id="{FDD6C66A-127E-D67F-4330-0BC50BFF2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0859" y="3419341"/>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14" name="円柱 13">
            <a:extLst>
              <a:ext uri="{FF2B5EF4-FFF2-40B4-BE49-F238E27FC236}">
                <a16:creationId xmlns:a16="http://schemas.microsoft.com/office/drawing/2014/main" id="{D3A5C441-CBD5-400B-7249-9FD50BD7F824}"/>
              </a:ext>
            </a:extLst>
          </p:cNvPr>
          <p:cNvSpPr/>
          <p:nvPr/>
        </p:nvSpPr>
        <p:spPr>
          <a:xfrm>
            <a:off x="10877440" y="4895581"/>
            <a:ext cx="610442"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100</a:t>
            </a:r>
            <a:endParaRPr kumimoji="1" lang="ja-JP" altLang="en-US" sz="1600" b="1">
              <a:solidFill>
                <a:schemeClr val="tx1"/>
              </a:solidFill>
              <a:latin typeface="Meiryo" panose="020B0604030504040204" pitchFamily="34" charset="-128"/>
              <a:ea typeface="Meiryo" panose="020B0604030504040204" pitchFamily="34" charset="-128"/>
            </a:endParaRPr>
          </a:p>
        </p:txBody>
      </p:sp>
      <p:cxnSp>
        <p:nvCxnSpPr>
          <p:cNvPr id="15" name="曲線コネクタ 14">
            <a:extLst>
              <a:ext uri="{FF2B5EF4-FFF2-40B4-BE49-F238E27FC236}">
                <a16:creationId xmlns:a16="http://schemas.microsoft.com/office/drawing/2014/main" id="{3660CA14-BBD0-E7FF-F27D-D6695508BB45}"/>
              </a:ext>
            </a:extLst>
          </p:cNvPr>
          <p:cNvCxnSpPr>
            <a:cxnSpLocks/>
            <a:stCxn id="6" idx="3"/>
            <a:endCxn id="14" idx="1"/>
          </p:cNvCxnSpPr>
          <p:nvPr/>
        </p:nvCxnSpPr>
        <p:spPr bwMode="auto">
          <a:xfrm>
            <a:off x="10044672" y="3773271"/>
            <a:ext cx="1137989" cy="1122310"/>
          </a:xfrm>
          <a:prstGeom prst="curvedConnector2">
            <a:avLst/>
          </a:prstGeom>
          <a:noFill/>
          <a:ln w="57150" cap="flat" cmpd="sng" algn="ctr">
            <a:solidFill>
              <a:srgbClr val="0070C0"/>
            </a:solidFill>
            <a:prstDash val="sysDot"/>
            <a:round/>
            <a:headEnd type="none" w="med" len="med"/>
            <a:tailEnd type="triangle"/>
          </a:ln>
          <a:effectLst/>
        </p:spPr>
      </p:cxnSp>
      <p:sp>
        <p:nvSpPr>
          <p:cNvPr id="22" name="テキスト ボックス 21">
            <a:extLst>
              <a:ext uri="{FF2B5EF4-FFF2-40B4-BE49-F238E27FC236}">
                <a16:creationId xmlns:a16="http://schemas.microsoft.com/office/drawing/2014/main" id="{02E0B182-7C6A-50B7-55D0-BBA16F6F447D}"/>
              </a:ext>
            </a:extLst>
          </p:cNvPr>
          <p:cNvSpPr txBox="1"/>
          <p:nvPr/>
        </p:nvSpPr>
        <p:spPr>
          <a:xfrm>
            <a:off x="10373289" y="5444445"/>
            <a:ext cx="1338828"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トークン</a:t>
            </a:r>
            <a:endParaRPr lang="en-US" altLang="ja-JP" sz="1800" b="1" dirty="0" err="1">
              <a:latin typeface="Meiryo" panose="020B0604030504040204" pitchFamily="34" charset="-128"/>
              <a:ea typeface="Meiryo" panose="020B0604030504040204" pitchFamily="34" charset="-128"/>
            </a:endParaRPr>
          </a:p>
          <a:p>
            <a:pPr algn="ctr"/>
            <a:r>
              <a:rPr kumimoji="1" lang="ja-JP" altLang="en-US" sz="1800" b="1" dirty="0" err="1">
                <a:latin typeface="Meiryo" panose="020B0604030504040204" pitchFamily="34" charset="-128"/>
                <a:ea typeface="Meiryo" panose="020B0604030504040204" pitchFamily="34" charset="-128"/>
              </a:rPr>
              <a:t>（現在財）</a:t>
            </a:r>
          </a:p>
        </p:txBody>
      </p:sp>
      <p:sp>
        <p:nvSpPr>
          <p:cNvPr id="23" name="テキスト ボックス 22">
            <a:extLst>
              <a:ext uri="{FF2B5EF4-FFF2-40B4-BE49-F238E27FC236}">
                <a16:creationId xmlns:a16="http://schemas.microsoft.com/office/drawing/2014/main" id="{BCB24B3F-A160-6715-2071-311B0663949B}"/>
              </a:ext>
            </a:extLst>
          </p:cNvPr>
          <p:cNvSpPr txBox="1"/>
          <p:nvPr/>
        </p:nvSpPr>
        <p:spPr>
          <a:xfrm>
            <a:off x="11042703" y="3893522"/>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49BB4D6-EEE4-64B3-0D5D-BC84CC81E617}"/>
              </a:ext>
            </a:extLst>
          </p:cNvPr>
          <p:cNvSpPr txBox="1"/>
          <p:nvPr/>
        </p:nvSpPr>
        <p:spPr>
          <a:xfrm>
            <a:off x="7632702" y="3929375"/>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49" name="円柱 48">
            <a:extLst>
              <a:ext uri="{FF2B5EF4-FFF2-40B4-BE49-F238E27FC236}">
                <a16:creationId xmlns:a16="http://schemas.microsoft.com/office/drawing/2014/main" id="{58A6FB42-36CA-77CB-72C9-08BAEC31B22F}"/>
              </a:ext>
            </a:extLst>
          </p:cNvPr>
          <p:cNvSpPr/>
          <p:nvPr/>
        </p:nvSpPr>
        <p:spPr>
          <a:xfrm>
            <a:off x="10305430" y="4912040"/>
            <a:ext cx="476575"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30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50" name="テキスト ボックス 49">
            <a:extLst>
              <a:ext uri="{FF2B5EF4-FFF2-40B4-BE49-F238E27FC236}">
                <a16:creationId xmlns:a16="http://schemas.microsoft.com/office/drawing/2014/main" id="{AE408D44-D59E-D788-7405-79A151310644}"/>
              </a:ext>
            </a:extLst>
          </p:cNvPr>
          <p:cNvSpPr txBox="1"/>
          <p:nvPr/>
        </p:nvSpPr>
        <p:spPr>
          <a:xfrm>
            <a:off x="10137891" y="4566489"/>
            <a:ext cx="646331" cy="369332"/>
          </a:xfrm>
          <a:prstGeom prst="rect">
            <a:avLst/>
          </a:prstGeom>
          <a:noFill/>
        </p:spPr>
        <p:txBody>
          <a:bodyPr wrap="none" rtlCol="0">
            <a:spAutoFit/>
          </a:bodyPr>
          <a:lstStyle/>
          <a:p>
            <a:pPr algn="ctr"/>
            <a:r>
              <a:rPr kumimoji="1" lang="ja-JP" altLang="en-US" sz="1800" b="1" dirty="0" err="1">
                <a:latin typeface="Meiryo" panose="020B0604030504040204" pitchFamily="34" charset="-128"/>
                <a:ea typeface="Meiryo" panose="020B0604030504040204" pitchFamily="34" charset="-128"/>
              </a:rPr>
              <a:t>利息</a:t>
            </a:r>
          </a:p>
        </p:txBody>
      </p:sp>
      <p:sp>
        <p:nvSpPr>
          <p:cNvPr id="51" name="右中かっこ 50">
            <a:extLst>
              <a:ext uri="{FF2B5EF4-FFF2-40B4-BE49-F238E27FC236}">
                <a16:creationId xmlns:a16="http://schemas.microsoft.com/office/drawing/2014/main" id="{45F6064B-C6FA-41F7-37B1-F3FF13EBEB0F}"/>
              </a:ext>
            </a:extLst>
          </p:cNvPr>
          <p:cNvSpPr/>
          <p:nvPr/>
        </p:nvSpPr>
        <p:spPr bwMode="auto">
          <a:xfrm rot="5400000">
            <a:off x="10797810" y="4639124"/>
            <a:ext cx="200758" cy="1224137"/>
          </a:xfrm>
          <a:prstGeom prst="rightBrace">
            <a:avLst>
              <a:gd name="adj1" fmla="val 61244"/>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9D249C7-2A07-5570-62BE-525C6D6BF252}"/>
              </a:ext>
            </a:extLst>
          </p:cNvPr>
          <p:cNvSpPr txBox="1"/>
          <p:nvPr/>
        </p:nvSpPr>
        <p:spPr>
          <a:xfrm>
            <a:off x="9306861" y="3021699"/>
            <a:ext cx="1107996"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種（財）</a:t>
            </a:r>
            <a:endParaRPr kumimoji="1" lang="ja-JP" altLang="en-US" sz="1800" b="1" dirty="0" err="1">
              <a:latin typeface="Meiryo" panose="020B0604030504040204" pitchFamily="34" charset="-128"/>
              <a:ea typeface="Meiryo" panose="020B0604030504040204" pitchFamily="34" charset="-128"/>
            </a:endParaRPr>
          </a:p>
        </p:txBody>
      </p:sp>
      <p:sp>
        <p:nvSpPr>
          <p:cNvPr id="10" name="右中かっこ 9">
            <a:extLst>
              <a:ext uri="{FF2B5EF4-FFF2-40B4-BE49-F238E27FC236}">
                <a16:creationId xmlns:a16="http://schemas.microsoft.com/office/drawing/2014/main" id="{2AD36290-39EC-9085-00AF-243C9E216DB5}"/>
              </a:ext>
            </a:extLst>
          </p:cNvPr>
          <p:cNvSpPr/>
          <p:nvPr/>
        </p:nvSpPr>
        <p:spPr bwMode="auto">
          <a:xfrm rot="5400000">
            <a:off x="7900640" y="5289977"/>
            <a:ext cx="200758" cy="1224137"/>
          </a:xfrm>
          <a:prstGeom prst="rightBrace">
            <a:avLst>
              <a:gd name="adj1" fmla="val 61244"/>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7ED71E9-9AB1-C3AA-06BB-8CED83338827}"/>
              </a:ext>
            </a:extLst>
          </p:cNvPr>
          <p:cNvSpPr txBox="1"/>
          <p:nvPr/>
        </p:nvSpPr>
        <p:spPr>
          <a:xfrm>
            <a:off x="9209719" y="4179588"/>
            <a:ext cx="651140" cy="369332"/>
          </a:xfrm>
          <a:prstGeom prst="rect">
            <a:avLst/>
          </a:prstGeom>
          <a:noFill/>
        </p:spPr>
        <p:txBody>
          <a:bodyPr wrap="none" rtlCol="0">
            <a:spAutoFit/>
          </a:bodyPr>
          <a:lstStyle/>
          <a:p>
            <a:pPr algn="l"/>
            <a:r>
              <a:rPr lang="en-US" altLang="ja-JP" sz="1800" b="1" dirty="0" err="1">
                <a:latin typeface="Meiryo" panose="020B0604030504040204" pitchFamily="34" charset="-128"/>
                <a:ea typeface="Meiryo" panose="020B0604030504040204" pitchFamily="34" charset="-128"/>
              </a:rPr>
              <a:t>100</a:t>
            </a:r>
            <a:endParaRPr kumimoji="1" lang="ja-JP" altLang="en-US" sz="1800" b="1" dirty="0" err="1">
              <a:latin typeface="Meiryo" panose="020B0604030504040204" pitchFamily="34" charset="-128"/>
              <a:ea typeface="Meiryo" panose="020B0604030504040204" pitchFamily="34" charset="-128"/>
            </a:endParaRPr>
          </a:p>
        </p:txBody>
      </p:sp>
      <p:cxnSp>
        <p:nvCxnSpPr>
          <p:cNvPr id="17" name="直線矢印コネクタ 16">
            <a:extLst>
              <a:ext uri="{FF2B5EF4-FFF2-40B4-BE49-F238E27FC236}">
                <a16:creationId xmlns:a16="http://schemas.microsoft.com/office/drawing/2014/main" id="{13C1A4E2-F916-E232-D698-10CD275A3574}"/>
              </a:ext>
            </a:extLst>
          </p:cNvPr>
          <p:cNvCxnSpPr>
            <a:cxnSpLocks/>
          </p:cNvCxnSpPr>
          <p:nvPr/>
        </p:nvCxnSpPr>
        <p:spPr bwMode="auto">
          <a:xfrm flipH="1">
            <a:off x="8578451" y="5008688"/>
            <a:ext cx="1716405" cy="31094"/>
          </a:xfrm>
          <a:prstGeom prst="straightConnector1">
            <a:avLst/>
          </a:prstGeom>
          <a:noFill/>
          <a:ln w="57150" cap="flat" cmpd="sng" algn="ctr">
            <a:solidFill>
              <a:schemeClr val="tx1"/>
            </a:solidFill>
            <a:prstDash val="solid"/>
            <a:round/>
            <a:headEnd type="none" w="med" len="med"/>
            <a:tailEnd type="triangle"/>
          </a:ln>
          <a:effectLst/>
        </p:spPr>
      </p:cxnSp>
      <p:pic>
        <p:nvPicPr>
          <p:cNvPr id="20" name="図 19">
            <a:extLst>
              <a:ext uri="{FF2B5EF4-FFF2-40B4-BE49-F238E27FC236}">
                <a16:creationId xmlns:a16="http://schemas.microsoft.com/office/drawing/2014/main" id="{3C9490B9-6329-C9B3-ACB7-3433FCAA3D37}"/>
              </a:ext>
            </a:extLst>
          </p:cNvPr>
          <p:cNvPicPr>
            <a:picLocks noChangeAspect="1"/>
          </p:cNvPicPr>
          <p:nvPr/>
        </p:nvPicPr>
        <p:blipFill>
          <a:blip r:embed="rId4"/>
          <a:stretch>
            <a:fillRect/>
          </a:stretch>
        </p:blipFill>
        <p:spPr>
          <a:xfrm>
            <a:off x="9200986" y="5062423"/>
            <a:ext cx="597985" cy="597985"/>
          </a:xfrm>
          <a:prstGeom prst="rect">
            <a:avLst/>
          </a:prstGeom>
        </p:spPr>
      </p:pic>
      <p:sp>
        <p:nvSpPr>
          <p:cNvPr id="21" name="テキスト ボックス 20">
            <a:extLst>
              <a:ext uri="{FF2B5EF4-FFF2-40B4-BE49-F238E27FC236}">
                <a16:creationId xmlns:a16="http://schemas.microsoft.com/office/drawing/2014/main" id="{A685B78A-9354-6333-0259-C511D11EFCC2}"/>
              </a:ext>
            </a:extLst>
          </p:cNvPr>
          <p:cNvSpPr txBox="1"/>
          <p:nvPr/>
        </p:nvSpPr>
        <p:spPr>
          <a:xfrm>
            <a:off x="9136263" y="5680321"/>
            <a:ext cx="570990" cy="369332"/>
          </a:xfrm>
          <a:prstGeom prst="rect">
            <a:avLst/>
          </a:prstGeom>
          <a:noFill/>
        </p:spPr>
        <p:txBody>
          <a:bodyPr wrap="none" rtlCol="0">
            <a:spAutoFit/>
          </a:bodyPr>
          <a:lstStyle/>
          <a:p>
            <a:pPr algn="ctr"/>
            <a:r>
              <a:rPr lang="en-US" altLang="ja-JP" sz="1800" b="1" dirty="0" err="1">
                <a:latin typeface="Meiryo" panose="020B0604030504040204" pitchFamily="34" charset="-128"/>
                <a:ea typeface="Meiryo" panose="020B0604030504040204" pitchFamily="34" charset="-128"/>
              </a:rPr>
              <a:t>1</a:t>
            </a:r>
            <a:r>
              <a:rPr lang="ja-JP" altLang="en-US" sz="1800" b="1" dirty="0" err="1">
                <a:latin typeface="Meiryo" panose="020B0604030504040204" pitchFamily="34" charset="-128"/>
                <a:ea typeface="Meiryo" panose="020B0604030504040204" pitchFamily="34" charset="-128"/>
              </a:rPr>
              <a:t>年</a:t>
            </a:r>
            <a:endParaRPr kumimoji="1" lang="ja-JP" altLang="en-US" sz="1800" b="1" dirty="0" err="1">
              <a:latin typeface="Meiryo" panose="020B0604030504040204" pitchFamily="34" charset="-128"/>
              <a:ea typeface="Meiryo" panose="020B0604030504040204" pitchFamily="34" charset="-128"/>
            </a:endParaRPr>
          </a:p>
        </p:txBody>
      </p:sp>
      <p:grpSp>
        <p:nvGrpSpPr>
          <p:cNvPr id="4" name="グループ化 3">
            <a:extLst>
              <a:ext uri="{FF2B5EF4-FFF2-40B4-BE49-F238E27FC236}">
                <a16:creationId xmlns:a16="http://schemas.microsoft.com/office/drawing/2014/main" id="{2A93052D-009A-2B32-32A9-C024B592CA2F}"/>
              </a:ext>
            </a:extLst>
          </p:cNvPr>
          <p:cNvGrpSpPr/>
          <p:nvPr/>
        </p:nvGrpSpPr>
        <p:grpSpPr>
          <a:xfrm>
            <a:off x="-75154" y="1337608"/>
            <a:ext cx="7758161" cy="5183533"/>
            <a:chOff x="2078703" y="1402289"/>
            <a:chExt cx="7758161" cy="5183533"/>
          </a:xfrm>
        </p:grpSpPr>
        <p:cxnSp>
          <p:nvCxnSpPr>
            <p:cNvPr id="5" name="直線矢印コネクタ 4">
              <a:extLst>
                <a:ext uri="{FF2B5EF4-FFF2-40B4-BE49-F238E27FC236}">
                  <a16:creationId xmlns:a16="http://schemas.microsoft.com/office/drawing/2014/main" id="{DF3173FF-DDF9-9F9C-3730-09D9475FFFDF}"/>
                </a:ext>
              </a:extLst>
            </p:cNvPr>
            <p:cNvCxnSpPr/>
            <p:nvPr/>
          </p:nvCxnSpPr>
          <p:spPr bwMode="auto">
            <a:xfrm>
              <a:off x="3719736" y="6381328"/>
              <a:ext cx="3888432" cy="0"/>
            </a:xfrm>
            <a:prstGeom prst="straightConnector1">
              <a:avLst/>
            </a:prstGeom>
            <a:noFill/>
            <a:ln w="57150"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9817424C-16ED-6335-AB22-AAA89AC11116}"/>
                </a:ext>
              </a:extLst>
            </p:cNvPr>
            <p:cNvCxnSpPr>
              <a:cxnSpLocks/>
            </p:cNvCxnSpPr>
            <p:nvPr/>
          </p:nvCxnSpPr>
          <p:spPr bwMode="auto">
            <a:xfrm flipH="1" flipV="1">
              <a:off x="3647728" y="4075952"/>
              <a:ext cx="72008" cy="2298576"/>
            </a:xfrm>
            <a:prstGeom prst="straightConnector1">
              <a:avLst/>
            </a:prstGeom>
            <a:noFill/>
            <a:ln w="57150" cap="flat" cmpd="sng" algn="ctr">
              <a:solidFill>
                <a:schemeClr val="tx1"/>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FAB1A291-7C2B-C08E-50EF-B5106EB4107B}"/>
                </a:ext>
              </a:extLst>
            </p:cNvPr>
            <p:cNvSpPr txBox="1"/>
            <p:nvPr/>
          </p:nvSpPr>
          <p:spPr>
            <a:xfrm>
              <a:off x="7515395" y="6216490"/>
              <a:ext cx="2321469"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GDP</a:t>
              </a:r>
              <a:r>
                <a:rPr kumimoji="1" lang="ja-JP" altLang="en-US" sz="1800" b="1" dirty="0" err="1">
                  <a:latin typeface="Meiryo" panose="020B0604030504040204" pitchFamily="34" charset="-128"/>
                  <a:ea typeface="Meiryo" panose="020B0604030504040204" pitchFamily="34" charset="-128"/>
                </a:rPr>
                <a:t>（種の生産量）</a:t>
              </a:r>
            </a:p>
          </p:txBody>
        </p:sp>
        <p:sp>
          <p:nvSpPr>
            <p:cNvPr id="26" name="テキスト ボックス 25">
              <a:extLst>
                <a:ext uri="{FF2B5EF4-FFF2-40B4-BE49-F238E27FC236}">
                  <a16:creationId xmlns:a16="http://schemas.microsoft.com/office/drawing/2014/main" id="{401D226A-835A-6E4E-D308-B877A759B7E0}"/>
                </a:ext>
              </a:extLst>
            </p:cNvPr>
            <p:cNvSpPr txBox="1"/>
            <p:nvPr/>
          </p:nvSpPr>
          <p:spPr>
            <a:xfrm>
              <a:off x="3209146" y="3801658"/>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利子率</a:t>
              </a:r>
            </a:p>
          </p:txBody>
        </p:sp>
        <p:sp>
          <p:nvSpPr>
            <p:cNvPr id="27" name="円弧 26">
              <a:extLst>
                <a:ext uri="{FF2B5EF4-FFF2-40B4-BE49-F238E27FC236}">
                  <a16:creationId xmlns:a16="http://schemas.microsoft.com/office/drawing/2014/main" id="{24975486-1280-3F24-5E0A-EFCCFEDE7E9E}"/>
                </a:ext>
              </a:extLst>
            </p:cNvPr>
            <p:cNvSpPr/>
            <p:nvPr/>
          </p:nvSpPr>
          <p:spPr bwMode="auto">
            <a:xfrm rot="11090319">
              <a:off x="4200110" y="1402289"/>
              <a:ext cx="4426819" cy="4747604"/>
            </a:xfrm>
            <a:prstGeom prst="arc">
              <a:avLst>
                <a:gd name="adj1" fmla="val 15960738"/>
                <a:gd name="adj2" fmla="val 20802995"/>
              </a:avLst>
            </a:prstGeom>
            <a:noFill/>
            <a:ln w="38100" cap="flat" cmpd="sng" algn="ctr">
              <a:solidFill>
                <a:srgbClr val="0070C0"/>
              </a:solidFill>
              <a:prstDash val="solid"/>
              <a:round/>
              <a:headEnd type="none" w="med" len="med"/>
              <a:tailEnd type="none" w="med" len="med"/>
            </a:ln>
            <a:effectLst/>
          </p:spPr>
          <p:txBody>
            <a:bodyPr rtlCol="0" anchor="ctr"/>
            <a:lstStyle/>
            <a:p>
              <a:pPr algn="ctr"/>
              <a:endParaRPr kumimoji="1" lang="ja-JP" altLang="en-US"/>
            </a:p>
          </p:txBody>
        </p:sp>
        <p:sp>
          <p:nvSpPr>
            <p:cNvPr id="29" name="円弧 28">
              <a:extLst>
                <a:ext uri="{FF2B5EF4-FFF2-40B4-BE49-F238E27FC236}">
                  <a16:creationId xmlns:a16="http://schemas.microsoft.com/office/drawing/2014/main" id="{89487076-A17D-AFE0-01B8-470BB304AD9A}"/>
                </a:ext>
              </a:extLst>
            </p:cNvPr>
            <p:cNvSpPr/>
            <p:nvPr/>
          </p:nvSpPr>
          <p:spPr bwMode="auto">
            <a:xfrm rot="6125607">
              <a:off x="2068166" y="2560810"/>
              <a:ext cx="3645875" cy="3624802"/>
            </a:xfrm>
            <a:prstGeom prst="arc">
              <a:avLst>
                <a:gd name="adj1" fmla="val 15960738"/>
                <a:gd name="adj2" fmla="val 20802995"/>
              </a:avLst>
            </a:prstGeom>
            <a:noFill/>
            <a:ln w="38100" cap="flat" cmpd="sng" algn="ctr">
              <a:solidFill>
                <a:srgbClr val="0070C0"/>
              </a:solidFill>
              <a:prstDash val="solid"/>
              <a:round/>
              <a:headEnd type="none" w="med" len="med"/>
              <a:tailEnd type="none" w="med" len="med"/>
            </a:ln>
            <a:effectLst/>
          </p:spPr>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289C023F-76BE-79DD-60AB-696BEFBA86E8}"/>
                </a:ext>
              </a:extLst>
            </p:cNvPr>
            <p:cNvSpPr txBox="1"/>
            <p:nvPr/>
          </p:nvSpPr>
          <p:spPr>
            <a:xfrm>
              <a:off x="6077895" y="5662863"/>
              <a:ext cx="918841"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IS</a:t>
              </a:r>
              <a:r>
                <a:rPr kumimoji="1" lang="ja-JP" altLang="en-US" sz="1800" b="1" dirty="0" err="1">
                  <a:latin typeface="Meiryo" panose="020B0604030504040204" pitchFamily="34" charset="-128"/>
                  <a:ea typeface="Meiryo" panose="020B0604030504040204" pitchFamily="34" charset="-128"/>
                </a:rPr>
                <a:t>曲線</a:t>
              </a:r>
            </a:p>
          </p:txBody>
        </p:sp>
        <p:sp>
          <p:nvSpPr>
            <p:cNvPr id="31" name="テキスト ボックス 30">
              <a:extLst>
                <a:ext uri="{FF2B5EF4-FFF2-40B4-BE49-F238E27FC236}">
                  <a16:creationId xmlns:a16="http://schemas.microsoft.com/office/drawing/2014/main" id="{AE936E62-9C5C-BA0A-4B00-288283BB1973}"/>
                </a:ext>
              </a:extLst>
            </p:cNvPr>
            <p:cNvSpPr txBox="1"/>
            <p:nvPr/>
          </p:nvSpPr>
          <p:spPr>
            <a:xfrm>
              <a:off x="5314749" y="4143447"/>
              <a:ext cx="995785"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LM</a:t>
              </a:r>
              <a:r>
                <a:rPr kumimoji="1" lang="ja-JP" altLang="en-US" sz="1800" b="1" dirty="0" err="1">
                  <a:latin typeface="Meiryo" panose="020B0604030504040204" pitchFamily="34" charset="-128"/>
                  <a:ea typeface="Meiryo" panose="020B0604030504040204" pitchFamily="34" charset="-128"/>
                </a:rPr>
                <a:t>曲線</a:t>
              </a:r>
            </a:p>
          </p:txBody>
        </p:sp>
        <p:cxnSp>
          <p:nvCxnSpPr>
            <p:cNvPr id="32" name="直線コネクタ 31">
              <a:extLst>
                <a:ext uri="{FF2B5EF4-FFF2-40B4-BE49-F238E27FC236}">
                  <a16:creationId xmlns:a16="http://schemas.microsoft.com/office/drawing/2014/main" id="{2DE32C46-2CFE-699C-E447-29711A2B3828}"/>
                </a:ext>
              </a:extLst>
            </p:cNvPr>
            <p:cNvCxnSpPr/>
            <p:nvPr/>
          </p:nvCxnSpPr>
          <p:spPr bwMode="auto">
            <a:xfrm>
              <a:off x="5087888" y="4634321"/>
              <a:ext cx="0" cy="1747007"/>
            </a:xfrm>
            <a:prstGeom prst="line">
              <a:avLst/>
            </a:prstGeom>
            <a:noFill/>
            <a:ln w="38100" cap="flat" cmpd="sng" algn="ctr">
              <a:solidFill>
                <a:srgbClr val="00B050"/>
              </a:solidFill>
              <a:prstDash val="sysDot"/>
              <a:round/>
              <a:headEnd type="none" w="med" len="med"/>
              <a:tailEnd type="none" w="med" len="med"/>
            </a:ln>
            <a:effectLst/>
          </p:spPr>
        </p:cxnSp>
        <p:cxnSp>
          <p:nvCxnSpPr>
            <p:cNvPr id="33" name="直線コネクタ 32">
              <a:extLst>
                <a:ext uri="{FF2B5EF4-FFF2-40B4-BE49-F238E27FC236}">
                  <a16:creationId xmlns:a16="http://schemas.microsoft.com/office/drawing/2014/main" id="{63D4471E-F47B-A43A-8047-0CFCDF58B28D}"/>
                </a:ext>
              </a:extLst>
            </p:cNvPr>
            <p:cNvCxnSpPr>
              <a:cxnSpLocks/>
            </p:cNvCxnSpPr>
            <p:nvPr/>
          </p:nvCxnSpPr>
          <p:spPr bwMode="auto">
            <a:xfrm flipH="1">
              <a:off x="3719736" y="5733256"/>
              <a:ext cx="1402791" cy="0"/>
            </a:xfrm>
            <a:prstGeom prst="line">
              <a:avLst/>
            </a:prstGeom>
            <a:noFill/>
            <a:ln w="38100" cap="flat" cmpd="sng" algn="ctr">
              <a:solidFill>
                <a:srgbClr val="00B050"/>
              </a:solidFill>
              <a:prstDash val="sysDot"/>
              <a:round/>
              <a:headEnd type="none" w="med" len="med"/>
              <a:tailEnd type="none" w="med" len="med"/>
            </a:ln>
            <a:effectLst/>
          </p:spPr>
        </p:cxnSp>
        <p:sp>
          <p:nvSpPr>
            <p:cNvPr id="34" name="テキスト ボックス 33">
              <a:extLst>
                <a:ext uri="{FF2B5EF4-FFF2-40B4-BE49-F238E27FC236}">
                  <a16:creationId xmlns:a16="http://schemas.microsoft.com/office/drawing/2014/main" id="{E6094C06-AA88-5B1A-663F-B6ABA1D465B3}"/>
                </a:ext>
              </a:extLst>
            </p:cNvPr>
            <p:cNvSpPr txBox="1"/>
            <p:nvPr/>
          </p:nvSpPr>
          <p:spPr>
            <a:xfrm>
              <a:off x="2310190" y="5622440"/>
              <a:ext cx="1338828"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自然利子率</a:t>
              </a:r>
            </a:p>
          </p:txBody>
        </p:sp>
      </p:grpSp>
      <p:sp>
        <p:nvSpPr>
          <p:cNvPr id="39" name="テキスト ボックス 38">
            <a:extLst>
              <a:ext uri="{FF2B5EF4-FFF2-40B4-BE49-F238E27FC236}">
                <a16:creationId xmlns:a16="http://schemas.microsoft.com/office/drawing/2014/main" id="{8F54CDB6-8A00-AB78-AF12-D7103C7686F6}"/>
              </a:ext>
            </a:extLst>
          </p:cNvPr>
          <p:cNvSpPr txBox="1"/>
          <p:nvPr/>
        </p:nvSpPr>
        <p:spPr>
          <a:xfrm>
            <a:off x="7683007" y="1687414"/>
            <a:ext cx="3901709" cy="923330"/>
          </a:xfrm>
          <a:prstGeom prst="rect">
            <a:avLst/>
          </a:prstGeom>
          <a:noFill/>
          <a:ln>
            <a:solidFill>
              <a:schemeClr val="tx1"/>
            </a:solidFill>
          </a:ln>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種の銀行の場合</a:t>
            </a:r>
            <a:endParaRPr kumimoji="1" lang="en-US" altLang="ja-JP" sz="1800" b="1" dirty="0" err="1">
              <a:latin typeface="Meiryo" panose="020B0604030504040204" pitchFamily="34" charset="-128"/>
              <a:ea typeface="Meiryo" panose="020B0604030504040204" pitchFamily="34" charset="-128"/>
            </a:endParaRPr>
          </a:p>
          <a:p>
            <a:pPr algn="l"/>
            <a:r>
              <a:rPr lang="ja-JP" altLang="en-US" sz="1800" b="1" dirty="0" err="1">
                <a:latin typeface="Meiryo" panose="020B0604030504040204" pitchFamily="34" charset="-128"/>
                <a:ea typeface="Meiryo" panose="020B0604030504040204" pitchFamily="34" charset="-128"/>
              </a:rPr>
              <a:t>種プールに残った種が劣化するため</a:t>
            </a:r>
            <a:endParaRPr lang="en-US" altLang="ja-JP" sz="1800" b="1" dirty="0" err="1">
              <a:latin typeface="Meiryo" panose="020B0604030504040204" pitchFamily="34" charset="-128"/>
              <a:ea typeface="Meiryo" panose="020B0604030504040204" pitchFamily="34" charset="-128"/>
            </a:endParaRPr>
          </a:p>
          <a:p>
            <a:pPr algn="l"/>
            <a:r>
              <a:rPr lang="ja-JP" altLang="en-US" sz="1800" b="1" dirty="0" err="1">
                <a:latin typeface="Meiryo" panose="020B0604030504040204" pitchFamily="34" charset="-128"/>
                <a:ea typeface="Meiryo" panose="020B0604030504040204" pitchFamily="34" charset="-128"/>
              </a:rPr>
              <a:t>自然利子率は大きくなる</a:t>
            </a:r>
            <a:endParaRPr lang="en-US" altLang="ja-JP"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581704625"/>
      </p:ext>
    </p:extLst>
  </p:cSld>
  <p:clrMapOvr>
    <a:masterClrMapping/>
  </p:clrMapOvr>
  <p:transition spd="med" advClick="0"/>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lang="ja-JP" altLang="en-US"/>
              <a:t>種の銀行（負債トークンの価値と利息）</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自然利子率</a:t>
            </a:r>
            <a:endParaRPr lang="en-US" altLang="ja-JP"/>
          </a:p>
          <a:p>
            <a:pPr lvl="1"/>
            <a:r>
              <a:rPr lang="ja-JP" altLang="en-US"/>
              <a:t>現在財と将来財の市場価値の均衡点として定まる利子率</a:t>
            </a:r>
            <a:endParaRPr lang="en-US" altLang="ja-JP"/>
          </a:p>
          <a:p>
            <a:r>
              <a:rPr lang="ja-JP" altLang="en-US"/>
              <a:t>マクロ経済学の</a:t>
            </a:r>
            <a:r>
              <a:rPr lang="en-US" altLang="ja-JP"/>
              <a:t> IS-LM </a:t>
            </a:r>
            <a:r>
              <a:rPr lang="ja-JP" altLang="en-US"/>
              <a:t>分析（自然利子率の理論）</a:t>
            </a:r>
            <a:endParaRPr lang="en-US" altLang="ja-JP"/>
          </a:p>
          <a:p>
            <a:pPr lvl="1"/>
            <a:r>
              <a:rPr lang="en-US" altLang="ja-JP"/>
              <a:t>IS</a:t>
            </a:r>
            <a:r>
              <a:rPr lang="ja-JP" altLang="en-US"/>
              <a:t>曲線：利率が低いほど種生産への投資が増える</a:t>
            </a:r>
            <a:endParaRPr lang="en-US" altLang="ja-JP"/>
          </a:p>
          <a:p>
            <a:pPr lvl="1"/>
            <a:r>
              <a:rPr lang="en-US" altLang="ja-JP"/>
              <a:t>LM</a:t>
            </a:r>
            <a:r>
              <a:rPr lang="ja-JP" altLang="en-US"/>
              <a:t>曲線：種の需要に対する供給が不足すると利率が上がる</a:t>
            </a:r>
            <a:endParaRPr lang="en-US" altLang="ja-JP"/>
          </a:p>
          <a:p>
            <a:pPr lvl="1"/>
            <a:endParaRPr lang="en-US" altLang="ja-JP"/>
          </a:p>
          <a:p>
            <a:pPr lvl="1"/>
            <a:endParaRPr lang="en-US" altLang="ja-JP"/>
          </a:p>
          <a:p>
            <a:pPr lvl="1"/>
            <a:endParaRPr lang="ja-JP" altLang="en-US"/>
          </a:p>
        </p:txBody>
      </p:sp>
      <p:sp>
        <p:nvSpPr>
          <p:cNvPr id="7" name="円柱 6">
            <a:extLst>
              <a:ext uri="{FF2B5EF4-FFF2-40B4-BE49-F238E27FC236}">
                <a16:creationId xmlns:a16="http://schemas.microsoft.com/office/drawing/2014/main" id="{62AEF2E0-A293-41B3-41BB-2009AFE9D737}"/>
              </a:ext>
            </a:extLst>
          </p:cNvPr>
          <p:cNvSpPr/>
          <p:nvPr/>
        </p:nvSpPr>
        <p:spPr>
          <a:xfrm>
            <a:off x="7465931" y="4890845"/>
            <a:ext cx="1041888"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400" b="1">
                <a:solidFill>
                  <a:schemeClr val="tx1"/>
                </a:solidFill>
                <a:latin typeface="Meiryo" panose="020B0604030504040204" pitchFamily="34" charset="-128"/>
                <a:ea typeface="Meiryo" panose="020B0604030504040204" pitchFamily="34" charset="-128"/>
              </a:rPr>
              <a:t>130</a:t>
            </a:r>
            <a:endParaRPr kumimoji="1" lang="ja-JP" altLang="en-US" sz="1400" b="1">
              <a:solidFill>
                <a:schemeClr val="tx1"/>
              </a:solidFill>
              <a:latin typeface="Meiryo" panose="020B0604030504040204" pitchFamily="34" charset="-128"/>
              <a:ea typeface="Meiryo" panose="020B0604030504040204" pitchFamily="34" charset="-128"/>
            </a:endParaRPr>
          </a:p>
        </p:txBody>
      </p:sp>
      <p:cxnSp>
        <p:nvCxnSpPr>
          <p:cNvPr id="12" name="曲線コネクタ 11">
            <a:extLst>
              <a:ext uri="{FF2B5EF4-FFF2-40B4-BE49-F238E27FC236}">
                <a16:creationId xmlns:a16="http://schemas.microsoft.com/office/drawing/2014/main" id="{DB6A8E6C-A6BA-3EF7-D660-9CD4F20BF49D}"/>
              </a:ext>
            </a:extLst>
          </p:cNvPr>
          <p:cNvCxnSpPr>
            <a:cxnSpLocks/>
            <a:stCxn id="6" idx="1"/>
            <a:endCxn id="7" idx="1"/>
          </p:cNvCxnSpPr>
          <p:nvPr/>
        </p:nvCxnSpPr>
        <p:spPr bwMode="auto">
          <a:xfrm rot="10800000" flipV="1">
            <a:off x="7986875" y="3773271"/>
            <a:ext cx="1113984" cy="1117574"/>
          </a:xfrm>
          <a:prstGeom prst="curvedConnector2">
            <a:avLst/>
          </a:prstGeom>
          <a:noFill/>
          <a:ln w="57150" cap="flat" cmpd="sng" algn="ctr">
            <a:solidFill>
              <a:srgbClr val="0070C0"/>
            </a:solidFill>
            <a:prstDash val="sysDot"/>
            <a:round/>
            <a:headEnd type="none" w="med" len="med"/>
            <a:tailEnd type="triangle"/>
          </a:ln>
          <a:effectLst/>
        </p:spPr>
      </p:cxnSp>
      <p:sp>
        <p:nvSpPr>
          <p:cNvPr id="19" name="テキスト ボックス 18">
            <a:extLst>
              <a:ext uri="{FF2B5EF4-FFF2-40B4-BE49-F238E27FC236}">
                <a16:creationId xmlns:a16="http://schemas.microsoft.com/office/drawing/2014/main" id="{8FCE08BD-99F2-4D41-D363-CCF248CCB2F4}"/>
              </a:ext>
            </a:extLst>
          </p:cNvPr>
          <p:cNvSpPr txBox="1"/>
          <p:nvPr/>
        </p:nvSpPr>
        <p:spPr>
          <a:xfrm>
            <a:off x="7270868" y="5242180"/>
            <a:ext cx="1569660"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負債トークン</a:t>
            </a:r>
            <a:endParaRPr lang="en-US" altLang="ja-JP" sz="1800" b="1" dirty="0" err="1">
              <a:latin typeface="Meiryo" panose="020B0604030504040204" pitchFamily="34" charset="-128"/>
              <a:ea typeface="Meiryo" panose="020B0604030504040204" pitchFamily="34" charset="-128"/>
            </a:endParaRPr>
          </a:p>
          <a:p>
            <a:pPr algn="ctr"/>
            <a:r>
              <a:rPr kumimoji="1" lang="en-US" altLang="ja-JP" sz="1800" b="1" dirty="0" err="1">
                <a:latin typeface="Meiryo" panose="020B0604030504040204" pitchFamily="34" charset="-128"/>
                <a:ea typeface="Meiryo" panose="020B0604030504040204" pitchFamily="34" charset="-128"/>
              </a:rPr>
              <a:t>(</a:t>
            </a:r>
            <a:r>
              <a:rPr kumimoji="1" lang="ja-JP" altLang="en-US" sz="1800" b="1" dirty="0" err="1">
                <a:latin typeface="Meiryo" panose="020B0604030504040204" pitchFamily="34" charset="-128"/>
                <a:ea typeface="Meiryo" panose="020B0604030504040204" pitchFamily="34" charset="-128"/>
              </a:rPr>
              <a:t>将来財）</a:t>
            </a:r>
          </a:p>
        </p:txBody>
      </p:sp>
      <p:pic>
        <p:nvPicPr>
          <p:cNvPr id="6" name="Picture 2" descr="ウォーターメロンの種 ストックフォト">
            <a:extLst>
              <a:ext uri="{FF2B5EF4-FFF2-40B4-BE49-F238E27FC236}">
                <a16:creationId xmlns:a16="http://schemas.microsoft.com/office/drawing/2014/main" id="{FDD6C66A-127E-D67F-4330-0BC50BFF2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859" y="3419341"/>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14" name="円柱 13">
            <a:extLst>
              <a:ext uri="{FF2B5EF4-FFF2-40B4-BE49-F238E27FC236}">
                <a16:creationId xmlns:a16="http://schemas.microsoft.com/office/drawing/2014/main" id="{D3A5C441-CBD5-400B-7249-9FD50BD7F824}"/>
              </a:ext>
            </a:extLst>
          </p:cNvPr>
          <p:cNvSpPr/>
          <p:nvPr/>
        </p:nvSpPr>
        <p:spPr>
          <a:xfrm>
            <a:off x="10877440" y="4895581"/>
            <a:ext cx="610442"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100</a:t>
            </a:r>
            <a:endParaRPr kumimoji="1" lang="ja-JP" altLang="en-US" sz="1600" b="1">
              <a:solidFill>
                <a:schemeClr val="tx1"/>
              </a:solidFill>
              <a:latin typeface="Meiryo" panose="020B0604030504040204" pitchFamily="34" charset="-128"/>
              <a:ea typeface="Meiryo" panose="020B0604030504040204" pitchFamily="34" charset="-128"/>
            </a:endParaRPr>
          </a:p>
        </p:txBody>
      </p:sp>
      <p:cxnSp>
        <p:nvCxnSpPr>
          <p:cNvPr id="15" name="曲線コネクタ 14">
            <a:extLst>
              <a:ext uri="{FF2B5EF4-FFF2-40B4-BE49-F238E27FC236}">
                <a16:creationId xmlns:a16="http://schemas.microsoft.com/office/drawing/2014/main" id="{3660CA14-BBD0-E7FF-F27D-D6695508BB45}"/>
              </a:ext>
            </a:extLst>
          </p:cNvPr>
          <p:cNvCxnSpPr>
            <a:cxnSpLocks/>
            <a:stCxn id="6" idx="3"/>
            <a:endCxn id="14" idx="1"/>
          </p:cNvCxnSpPr>
          <p:nvPr/>
        </p:nvCxnSpPr>
        <p:spPr bwMode="auto">
          <a:xfrm>
            <a:off x="10044672" y="3773271"/>
            <a:ext cx="1137989" cy="1122310"/>
          </a:xfrm>
          <a:prstGeom prst="curvedConnector2">
            <a:avLst/>
          </a:prstGeom>
          <a:noFill/>
          <a:ln w="57150" cap="flat" cmpd="sng" algn="ctr">
            <a:solidFill>
              <a:srgbClr val="0070C0"/>
            </a:solidFill>
            <a:prstDash val="sysDot"/>
            <a:round/>
            <a:headEnd type="none" w="med" len="med"/>
            <a:tailEnd type="triangle"/>
          </a:ln>
          <a:effectLst/>
        </p:spPr>
      </p:cxnSp>
      <p:sp>
        <p:nvSpPr>
          <p:cNvPr id="22" name="テキスト ボックス 21">
            <a:extLst>
              <a:ext uri="{FF2B5EF4-FFF2-40B4-BE49-F238E27FC236}">
                <a16:creationId xmlns:a16="http://schemas.microsoft.com/office/drawing/2014/main" id="{02E0B182-7C6A-50B7-55D0-BBA16F6F447D}"/>
              </a:ext>
            </a:extLst>
          </p:cNvPr>
          <p:cNvSpPr txBox="1"/>
          <p:nvPr/>
        </p:nvSpPr>
        <p:spPr>
          <a:xfrm>
            <a:off x="10373289" y="5444445"/>
            <a:ext cx="1338828"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トークン</a:t>
            </a:r>
            <a:endParaRPr lang="en-US" altLang="ja-JP" sz="1800" b="1" dirty="0" err="1">
              <a:latin typeface="Meiryo" panose="020B0604030504040204" pitchFamily="34" charset="-128"/>
              <a:ea typeface="Meiryo" panose="020B0604030504040204" pitchFamily="34" charset="-128"/>
            </a:endParaRPr>
          </a:p>
          <a:p>
            <a:pPr algn="ctr"/>
            <a:r>
              <a:rPr kumimoji="1" lang="ja-JP" altLang="en-US" sz="1800" b="1" dirty="0" err="1">
                <a:latin typeface="Meiryo" panose="020B0604030504040204" pitchFamily="34" charset="-128"/>
                <a:ea typeface="Meiryo" panose="020B0604030504040204" pitchFamily="34" charset="-128"/>
              </a:rPr>
              <a:t>（現在財）</a:t>
            </a:r>
          </a:p>
        </p:txBody>
      </p:sp>
      <p:sp>
        <p:nvSpPr>
          <p:cNvPr id="23" name="テキスト ボックス 22">
            <a:extLst>
              <a:ext uri="{FF2B5EF4-FFF2-40B4-BE49-F238E27FC236}">
                <a16:creationId xmlns:a16="http://schemas.microsoft.com/office/drawing/2014/main" id="{BCB24B3F-A160-6715-2071-311B0663949B}"/>
              </a:ext>
            </a:extLst>
          </p:cNvPr>
          <p:cNvSpPr txBox="1"/>
          <p:nvPr/>
        </p:nvSpPr>
        <p:spPr>
          <a:xfrm>
            <a:off x="11042703" y="3893522"/>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24" name="テキスト ボックス 23">
            <a:extLst>
              <a:ext uri="{FF2B5EF4-FFF2-40B4-BE49-F238E27FC236}">
                <a16:creationId xmlns:a16="http://schemas.microsoft.com/office/drawing/2014/main" id="{F49BB4D6-EEE4-64B3-0D5D-BC84CC81E617}"/>
              </a:ext>
            </a:extLst>
          </p:cNvPr>
          <p:cNvSpPr txBox="1"/>
          <p:nvPr/>
        </p:nvSpPr>
        <p:spPr>
          <a:xfrm>
            <a:off x="7632702" y="3929375"/>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a:t>
            </a:r>
            <a:endParaRPr kumimoji="1" lang="ja-JP" altLang="en-US" sz="1800" b="1" dirty="0" err="1">
              <a:latin typeface="Meiryo" panose="020B0604030504040204" pitchFamily="34" charset="-128"/>
              <a:ea typeface="Meiryo" panose="020B0604030504040204" pitchFamily="34" charset="-128"/>
            </a:endParaRPr>
          </a:p>
        </p:txBody>
      </p:sp>
      <p:sp>
        <p:nvSpPr>
          <p:cNvPr id="49" name="円柱 48">
            <a:extLst>
              <a:ext uri="{FF2B5EF4-FFF2-40B4-BE49-F238E27FC236}">
                <a16:creationId xmlns:a16="http://schemas.microsoft.com/office/drawing/2014/main" id="{58A6FB42-36CA-77CB-72C9-08BAEC31B22F}"/>
              </a:ext>
            </a:extLst>
          </p:cNvPr>
          <p:cNvSpPr/>
          <p:nvPr/>
        </p:nvSpPr>
        <p:spPr>
          <a:xfrm>
            <a:off x="10305430" y="4912040"/>
            <a:ext cx="476575"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30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50" name="テキスト ボックス 49">
            <a:extLst>
              <a:ext uri="{FF2B5EF4-FFF2-40B4-BE49-F238E27FC236}">
                <a16:creationId xmlns:a16="http://schemas.microsoft.com/office/drawing/2014/main" id="{AE408D44-D59E-D788-7405-79A151310644}"/>
              </a:ext>
            </a:extLst>
          </p:cNvPr>
          <p:cNvSpPr txBox="1"/>
          <p:nvPr/>
        </p:nvSpPr>
        <p:spPr>
          <a:xfrm>
            <a:off x="10137891" y="4566489"/>
            <a:ext cx="646331" cy="369332"/>
          </a:xfrm>
          <a:prstGeom prst="rect">
            <a:avLst/>
          </a:prstGeom>
          <a:noFill/>
        </p:spPr>
        <p:txBody>
          <a:bodyPr wrap="none" rtlCol="0">
            <a:spAutoFit/>
          </a:bodyPr>
          <a:lstStyle/>
          <a:p>
            <a:pPr algn="ctr"/>
            <a:r>
              <a:rPr kumimoji="1" lang="ja-JP" altLang="en-US" sz="1800" b="1" dirty="0" err="1">
                <a:latin typeface="Meiryo" panose="020B0604030504040204" pitchFamily="34" charset="-128"/>
                <a:ea typeface="Meiryo" panose="020B0604030504040204" pitchFamily="34" charset="-128"/>
              </a:rPr>
              <a:t>利息</a:t>
            </a:r>
          </a:p>
        </p:txBody>
      </p:sp>
      <p:sp>
        <p:nvSpPr>
          <p:cNvPr id="51" name="右中かっこ 50">
            <a:extLst>
              <a:ext uri="{FF2B5EF4-FFF2-40B4-BE49-F238E27FC236}">
                <a16:creationId xmlns:a16="http://schemas.microsoft.com/office/drawing/2014/main" id="{45F6064B-C6FA-41F7-37B1-F3FF13EBEB0F}"/>
              </a:ext>
            </a:extLst>
          </p:cNvPr>
          <p:cNvSpPr/>
          <p:nvPr/>
        </p:nvSpPr>
        <p:spPr bwMode="auto">
          <a:xfrm rot="5400000">
            <a:off x="10797810" y="4639124"/>
            <a:ext cx="200758" cy="1224137"/>
          </a:xfrm>
          <a:prstGeom prst="rightBrace">
            <a:avLst>
              <a:gd name="adj1" fmla="val 61244"/>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69D249C7-2A07-5570-62BE-525C6D6BF252}"/>
              </a:ext>
            </a:extLst>
          </p:cNvPr>
          <p:cNvSpPr txBox="1"/>
          <p:nvPr/>
        </p:nvSpPr>
        <p:spPr>
          <a:xfrm>
            <a:off x="9306861" y="3021699"/>
            <a:ext cx="1107996"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種（財）</a:t>
            </a:r>
            <a:endParaRPr kumimoji="1" lang="ja-JP" altLang="en-US" sz="1800" b="1" dirty="0" err="1">
              <a:latin typeface="Meiryo" panose="020B0604030504040204" pitchFamily="34" charset="-128"/>
              <a:ea typeface="Meiryo" panose="020B0604030504040204" pitchFamily="34" charset="-128"/>
            </a:endParaRPr>
          </a:p>
        </p:txBody>
      </p:sp>
      <p:sp>
        <p:nvSpPr>
          <p:cNvPr id="10" name="右中かっこ 9">
            <a:extLst>
              <a:ext uri="{FF2B5EF4-FFF2-40B4-BE49-F238E27FC236}">
                <a16:creationId xmlns:a16="http://schemas.microsoft.com/office/drawing/2014/main" id="{2AD36290-39EC-9085-00AF-243C9E216DB5}"/>
              </a:ext>
            </a:extLst>
          </p:cNvPr>
          <p:cNvSpPr/>
          <p:nvPr/>
        </p:nvSpPr>
        <p:spPr bwMode="auto">
          <a:xfrm rot="5400000">
            <a:off x="7900640" y="5289977"/>
            <a:ext cx="200758" cy="1224137"/>
          </a:xfrm>
          <a:prstGeom prst="rightBrace">
            <a:avLst>
              <a:gd name="adj1" fmla="val 61244"/>
              <a:gd name="adj2" fmla="val 50000"/>
            </a:avLst>
          </a:prstGeom>
          <a:noFill/>
          <a:ln w="28575" cap="flat" cmpd="sng" algn="ctr">
            <a:solidFill>
              <a:schemeClr val="tx1"/>
            </a:solidFill>
            <a:prstDash val="solid"/>
            <a:round/>
            <a:headEnd type="none" w="med" len="med"/>
            <a:tailEnd type="none" w="med" len="med"/>
          </a:ln>
          <a:effectLst/>
        </p:spPr>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7ED71E9-9AB1-C3AA-06BB-8CED83338827}"/>
              </a:ext>
            </a:extLst>
          </p:cNvPr>
          <p:cNvSpPr txBox="1"/>
          <p:nvPr/>
        </p:nvSpPr>
        <p:spPr>
          <a:xfrm>
            <a:off x="9209719" y="4179588"/>
            <a:ext cx="651140" cy="369332"/>
          </a:xfrm>
          <a:prstGeom prst="rect">
            <a:avLst/>
          </a:prstGeom>
          <a:noFill/>
        </p:spPr>
        <p:txBody>
          <a:bodyPr wrap="none" rtlCol="0">
            <a:spAutoFit/>
          </a:bodyPr>
          <a:lstStyle/>
          <a:p>
            <a:pPr algn="l"/>
            <a:r>
              <a:rPr lang="en-US" altLang="ja-JP" sz="1800" b="1" dirty="0" err="1">
                <a:latin typeface="Meiryo" panose="020B0604030504040204" pitchFamily="34" charset="-128"/>
                <a:ea typeface="Meiryo" panose="020B0604030504040204" pitchFamily="34" charset="-128"/>
              </a:rPr>
              <a:t>100</a:t>
            </a:r>
            <a:endParaRPr kumimoji="1" lang="ja-JP" altLang="en-US" sz="1800" b="1" dirty="0" err="1">
              <a:latin typeface="Meiryo" panose="020B0604030504040204" pitchFamily="34" charset="-128"/>
              <a:ea typeface="Meiryo" panose="020B0604030504040204" pitchFamily="34" charset="-128"/>
            </a:endParaRPr>
          </a:p>
        </p:txBody>
      </p:sp>
      <p:cxnSp>
        <p:nvCxnSpPr>
          <p:cNvPr id="17" name="直線矢印コネクタ 16">
            <a:extLst>
              <a:ext uri="{FF2B5EF4-FFF2-40B4-BE49-F238E27FC236}">
                <a16:creationId xmlns:a16="http://schemas.microsoft.com/office/drawing/2014/main" id="{13C1A4E2-F916-E232-D698-10CD275A3574}"/>
              </a:ext>
            </a:extLst>
          </p:cNvPr>
          <p:cNvCxnSpPr>
            <a:cxnSpLocks/>
          </p:cNvCxnSpPr>
          <p:nvPr/>
        </p:nvCxnSpPr>
        <p:spPr bwMode="auto">
          <a:xfrm flipH="1">
            <a:off x="8578451" y="5008688"/>
            <a:ext cx="1716405" cy="31094"/>
          </a:xfrm>
          <a:prstGeom prst="straightConnector1">
            <a:avLst/>
          </a:prstGeom>
          <a:noFill/>
          <a:ln w="57150" cap="flat" cmpd="sng" algn="ctr">
            <a:solidFill>
              <a:schemeClr val="tx1"/>
            </a:solidFill>
            <a:prstDash val="solid"/>
            <a:round/>
            <a:headEnd type="none" w="med" len="med"/>
            <a:tailEnd type="triangle"/>
          </a:ln>
          <a:effectLst/>
        </p:spPr>
      </p:cxnSp>
      <p:pic>
        <p:nvPicPr>
          <p:cNvPr id="20" name="図 19">
            <a:extLst>
              <a:ext uri="{FF2B5EF4-FFF2-40B4-BE49-F238E27FC236}">
                <a16:creationId xmlns:a16="http://schemas.microsoft.com/office/drawing/2014/main" id="{3C9490B9-6329-C9B3-ACB7-3433FCAA3D37}"/>
              </a:ext>
            </a:extLst>
          </p:cNvPr>
          <p:cNvPicPr>
            <a:picLocks noChangeAspect="1"/>
          </p:cNvPicPr>
          <p:nvPr/>
        </p:nvPicPr>
        <p:blipFill>
          <a:blip r:embed="rId3"/>
          <a:stretch>
            <a:fillRect/>
          </a:stretch>
        </p:blipFill>
        <p:spPr>
          <a:xfrm>
            <a:off x="9200986" y="5062423"/>
            <a:ext cx="597985" cy="597985"/>
          </a:xfrm>
          <a:prstGeom prst="rect">
            <a:avLst/>
          </a:prstGeom>
        </p:spPr>
      </p:pic>
      <p:sp>
        <p:nvSpPr>
          <p:cNvPr id="21" name="テキスト ボックス 20">
            <a:extLst>
              <a:ext uri="{FF2B5EF4-FFF2-40B4-BE49-F238E27FC236}">
                <a16:creationId xmlns:a16="http://schemas.microsoft.com/office/drawing/2014/main" id="{A685B78A-9354-6333-0259-C511D11EFCC2}"/>
              </a:ext>
            </a:extLst>
          </p:cNvPr>
          <p:cNvSpPr txBox="1"/>
          <p:nvPr/>
        </p:nvSpPr>
        <p:spPr>
          <a:xfrm>
            <a:off x="9136263" y="5680321"/>
            <a:ext cx="570990" cy="369332"/>
          </a:xfrm>
          <a:prstGeom prst="rect">
            <a:avLst/>
          </a:prstGeom>
          <a:noFill/>
        </p:spPr>
        <p:txBody>
          <a:bodyPr wrap="none" rtlCol="0">
            <a:spAutoFit/>
          </a:bodyPr>
          <a:lstStyle/>
          <a:p>
            <a:pPr algn="ctr"/>
            <a:r>
              <a:rPr lang="en-US" altLang="ja-JP" sz="1800" b="1" dirty="0" err="1">
                <a:latin typeface="Meiryo" panose="020B0604030504040204" pitchFamily="34" charset="-128"/>
                <a:ea typeface="Meiryo" panose="020B0604030504040204" pitchFamily="34" charset="-128"/>
              </a:rPr>
              <a:t>1</a:t>
            </a:r>
            <a:r>
              <a:rPr lang="ja-JP" altLang="en-US" sz="1800" b="1" dirty="0" err="1">
                <a:latin typeface="Meiryo" panose="020B0604030504040204" pitchFamily="34" charset="-128"/>
                <a:ea typeface="Meiryo" panose="020B0604030504040204" pitchFamily="34" charset="-128"/>
              </a:rPr>
              <a:t>年</a:t>
            </a:r>
            <a:endParaRPr kumimoji="1" lang="ja-JP" altLang="en-US" sz="1800" b="1" dirty="0" err="1">
              <a:latin typeface="Meiryo" panose="020B0604030504040204" pitchFamily="34" charset="-128"/>
              <a:ea typeface="Meiryo" panose="020B0604030504040204" pitchFamily="34" charset="-128"/>
            </a:endParaRPr>
          </a:p>
        </p:txBody>
      </p:sp>
      <p:grpSp>
        <p:nvGrpSpPr>
          <p:cNvPr id="4" name="グループ化 3">
            <a:extLst>
              <a:ext uri="{FF2B5EF4-FFF2-40B4-BE49-F238E27FC236}">
                <a16:creationId xmlns:a16="http://schemas.microsoft.com/office/drawing/2014/main" id="{2A93052D-009A-2B32-32A9-C024B592CA2F}"/>
              </a:ext>
            </a:extLst>
          </p:cNvPr>
          <p:cNvGrpSpPr/>
          <p:nvPr/>
        </p:nvGrpSpPr>
        <p:grpSpPr>
          <a:xfrm>
            <a:off x="-75154" y="1337608"/>
            <a:ext cx="7758161" cy="5183533"/>
            <a:chOff x="2078703" y="1402289"/>
            <a:chExt cx="7758161" cy="5183533"/>
          </a:xfrm>
        </p:grpSpPr>
        <p:cxnSp>
          <p:nvCxnSpPr>
            <p:cNvPr id="5" name="直線矢印コネクタ 4">
              <a:extLst>
                <a:ext uri="{FF2B5EF4-FFF2-40B4-BE49-F238E27FC236}">
                  <a16:creationId xmlns:a16="http://schemas.microsoft.com/office/drawing/2014/main" id="{DF3173FF-DDF9-9F9C-3730-09D9475FFFDF}"/>
                </a:ext>
              </a:extLst>
            </p:cNvPr>
            <p:cNvCxnSpPr/>
            <p:nvPr/>
          </p:nvCxnSpPr>
          <p:spPr bwMode="auto">
            <a:xfrm>
              <a:off x="3719736" y="6381328"/>
              <a:ext cx="3888432" cy="0"/>
            </a:xfrm>
            <a:prstGeom prst="straightConnector1">
              <a:avLst/>
            </a:prstGeom>
            <a:noFill/>
            <a:ln w="57150"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9817424C-16ED-6335-AB22-AAA89AC11116}"/>
                </a:ext>
              </a:extLst>
            </p:cNvPr>
            <p:cNvCxnSpPr>
              <a:cxnSpLocks/>
            </p:cNvCxnSpPr>
            <p:nvPr/>
          </p:nvCxnSpPr>
          <p:spPr bwMode="auto">
            <a:xfrm flipH="1" flipV="1">
              <a:off x="3647728" y="4075952"/>
              <a:ext cx="72008" cy="2298576"/>
            </a:xfrm>
            <a:prstGeom prst="straightConnector1">
              <a:avLst/>
            </a:prstGeom>
            <a:noFill/>
            <a:ln w="57150" cap="flat" cmpd="sng" algn="ctr">
              <a:solidFill>
                <a:schemeClr val="tx1"/>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FAB1A291-7C2B-C08E-50EF-B5106EB4107B}"/>
                </a:ext>
              </a:extLst>
            </p:cNvPr>
            <p:cNvSpPr txBox="1"/>
            <p:nvPr/>
          </p:nvSpPr>
          <p:spPr>
            <a:xfrm>
              <a:off x="7515395" y="6216490"/>
              <a:ext cx="2321469"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GDP</a:t>
              </a:r>
              <a:r>
                <a:rPr kumimoji="1" lang="ja-JP" altLang="en-US" sz="1800" b="1" dirty="0" err="1">
                  <a:latin typeface="Meiryo" panose="020B0604030504040204" pitchFamily="34" charset="-128"/>
                  <a:ea typeface="Meiryo" panose="020B0604030504040204" pitchFamily="34" charset="-128"/>
                </a:rPr>
                <a:t>（種の生産量）</a:t>
              </a:r>
            </a:p>
          </p:txBody>
        </p:sp>
        <p:sp>
          <p:nvSpPr>
            <p:cNvPr id="26" name="テキスト ボックス 25">
              <a:extLst>
                <a:ext uri="{FF2B5EF4-FFF2-40B4-BE49-F238E27FC236}">
                  <a16:creationId xmlns:a16="http://schemas.microsoft.com/office/drawing/2014/main" id="{401D226A-835A-6E4E-D308-B877A759B7E0}"/>
                </a:ext>
              </a:extLst>
            </p:cNvPr>
            <p:cNvSpPr txBox="1"/>
            <p:nvPr/>
          </p:nvSpPr>
          <p:spPr>
            <a:xfrm>
              <a:off x="3209146" y="3801658"/>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利子率</a:t>
              </a:r>
            </a:p>
          </p:txBody>
        </p:sp>
        <p:sp>
          <p:nvSpPr>
            <p:cNvPr id="27" name="円弧 26">
              <a:extLst>
                <a:ext uri="{FF2B5EF4-FFF2-40B4-BE49-F238E27FC236}">
                  <a16:creationId xmlns:a16="http://schemas.microsoft.com/office/drawing/2014/main" id="{24975486-1280-3F24-5E0A-EFCCFEDE7E9E}"/>
                </a:ext>
              </a:extLst>
            </p:cNvPr>
            <p:cNvSpPr/>
            <p:nvPr/>
          </p:nvSpPr>
          <p:spPr bwMode="auto">
            <a:xfrm rot="11090319">
              <a:off x="4200110" y="1402289"/>
              <a:ext cx="4426819" cy="4747604"/>
            </a:xfrm>
            <a:prstGeom prst="arc">
              <a:avLst>
                <a:gd name="adj1" fmla="val 15960738"/>
                <a:gd name="adj2" fmla="val 20802995"/>
              </a:avLst>
            </a:prstGeom>
            <a:noFill/>
            <a:ln w="38100" cap="flat" cmpd="sng" algn="ctr">
              <a:solidFill>
                <a:srgbClr val="0070C0"/>
              </a:solidFill>
              <a:prstDash val="solid"/>
              <a:round/>
              <a:headEnd type="none" w="med" len="med"/>
              <a:tailEnd type="none" w="med" len="med"/>
            </a:ln>
            <a:effectLst/>
          </p:spPr>
          <p:txBody>
            <a:bodyPr rtlCol="0" anchor="ctr"/>
            <a:lstStyle/>
            <a:p>
              <a:pPr algn="ctr"/>
              <a:endParaRPr kumimoji="1" lang="ja-JP" altLang="en-US"/>
            </a:p>
          </p:txBody>
        </p:sp>
        <p:sp>
          <p:nvSpPr>
            <p:cNvPr id="29" name="円弧 28">
              <a:extLst>
                <a:ext uri="{FF2B5EF4-FFF2-40B4-BE49-F238E27FC236}">
                  <a16:creationId xmlns:a16="http://schemas.microsoft.com/office/drawing/2014/main" id="{89487076-A17D-AFE0-01B8-470BB304AD9A}"/>
                </a:ext>
              </a:extLst>
            </p:cNvPr>
            <p:cNvSpPr/>
            <p:nvPr/>
          </p:nvSpPr>
          <p:spPr bwMode="auto">
            <a:xfrm rot="6125607">
              <a:off x="2068166" y="2560810"/>
              <a:ext cx="3645875" cy="3624802"/>
            </a:xfrm>
            <a:prstGeom prst="arc">
              <a:avLst>
                <a:gd name="adj1" fmla="val 15960738"/>
                <a:gd name="adj2" fmla="val 20802995"/>
              </a:avLst>
            </a:prstGeom>
            <a:noFill/>
            <a:ln w="38100" cap="flat" cmpd="sng" algn="ctr">
              <a:solidFill>
                <a:srgbClr val="0070C0"/>
              </a:solidFill>
              <a:prstDash val="solid"/>
              <a:round/>
              <a:headEnd type="none" w="med" len="med"/>
              <a:tailEnd type="none" w="med" len="med"/>
            </a:ln>
            <a:effectLst/>
          </p:spPr>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289C023F-76BE-79DD-60AB-696BEFBA86E8}"/>
                </a:ext>
              </a:extLst>
            </p:cNvPr>
            <p:cNvSpPr txBox="1"/>
            <p:nvPr/>
          </p:nvSpPr>
          <p:spPr>
            <a:xfrm>
              <a:off x="6077895" y="5662863"/>
              <a:ext cx="918841"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IS</a:t>
              </a:r>
              <a:r>
                <a:rPr kumimoji="1" lang="ja-JP" altLang="en-US" sz="1800" b="1" dirty="0" err="1">
                  <a:latin typeface="Meiryo" panose="020B0604030504040204" pitchFamily="34" charset="-128"/>
                  <a:ea typeface="Meiryo" panose="020B0604030504040204" pitchFamily="34" charset="-128"/>
                </a:rPr>
                <a:t>曲線</a:t>
              </a:r>
            </a:p>
          </p:txBody>
        </p:sp>
        <p:sp>
          <p:nvSpPr>
            <p:cNvPr id="31" name="テキスト ボックス 30">
              <a:extLst>
                <a:ext uri="{FF2B5EF4-FFF2-40B4-BE49-F238E27FC236}">
                  <a16:creationId xmlns:a16="http://schemas.microsoft.com/office/drawing/2014/main" id="{AE936E62-9C5C-BA0A-4B00-288283BB1973}"/>
                </a:ext>
              </a:extLst>
            </p:cNvPr>
            <p:cNvSpPr txBox="1"/>
            <p:nvPr/>
          </p:nvSpPr>
          <p:spPr>
            <a:xfrm>
              <a:off x="5314749" y="4143447"/>
              <a:ext cx="995785"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LM</a:t>
              </a:r>
              <a:r>
                <a:rPr kumimoji="1" lang="ja-JP" altLang="en-US" sz="1800" b="1" dirty="0" err="1">
                  <a:latin typeface="Meiryo" panose="020B0604030504040204" pitchFamily="34" charset="-128"/>
                  <a:ea typeface="Meiryo" panose="020B0604030504040204" pitchFamily="34" charset="-128"/>
                </a:rPr>
                <a:t>曲線</a:t>
              </a:r>
            </a:p>
          </p:txBody>
        </p:sp>
        <p:cxnSp>
          <p:nvCxnSpPr>
            <p:cNvPr id="32" name="直線コネクタ 31">
              <a:extLst>
                <a:ext uri="{FF2B5EF4-FFF2-40B4-BE49-F238E27FC236}">
                  <a16:creationId xmlns:a16="http://schemas.microsoft.com/office/drawing/2014/main" id="{2DE32C46-2CFE-699C-E447-29711A2B3828}"/>
                </a:ext>
              </a:extLst>
            </p:cNvPr>
            <p:cNvCxnSpPr/>
            <p:nvPr/>
          </p:nvCxnSpPr>
          <p:spPr bwMode="auto">
            <a:xfrm>
              <a:off x="5087888" y="4634321"/>
              <a:ext cx="0" cy="1747007"/>
            </a:xfrm>
            <a:prstGeom prst="line">
              <a:avLst/>
            </a:prstGeom>
            <a:noFill/>
            <a:ln w="38100" cap="flat" cmpd="sng" algn="ctr">
              <a:solidFill>
                <a:srgbClr val="00B050"/>
              </a:solidFill>
              <a:prstDash val="sysDot"/>
              <a:round/>
              <a:headEnd type="none" w="med" len="med"/>
              <a:tailEnd type="none" w="med" len="med"/>
            </a:ln>
            <a:effectLst/>
          </p:spPr>
        </p:cxnSp>
        <p:cxnSp>
          <p:nvCxnSpPr>
            <p:cNvPr id="33" name="直線コネクタ 32">
              <a:extLst>
                <a:ext uri="{FF2B5EF4-FFF2-40B4-BE49-F238E27FC236}">
                  <a16:creationId xmlns:a16="http://schemas.microsoft.com/office/drawing/2014/main" id="{63D4471E-F47B-A43A-8047-0CFCDF58B28D}"/>
                </a:ext>
              </a:extLst>
            </p:cNvPr>
            <p:cNvCxnSpPr>
              <a:cxnSpLocks/>
            </p:cNvCxnSpPr>
            <p:nvPr/>
          </p:nvCxnSpPr>
          <p:spPr bwMode="auto">
            <a:xfrm flipH="1">
              <a:off x="3719736" y="5733256"/>
              <a:ext cx="1402791" cy="0"/>
            </a:xfrm>
            <a:prstGeom prst="line">
              <a:avLst/>
            </a:prstGeom>
            <a:noFill/>
            <a:ln w="38100" cap="flat" cmpd="sng" algn="ctr">
              <a:solidFill>
                <a:srgbClr val="00B050"/>
              </a:solidFill>
              <a:prstDash val="sysDot"/>
              <a:round/>
              <a:headEnd type="none" w="med" len="med"/>
              <a:tailEnd type="none" w="med" len="med"/>
            </a:ln>
            <a:effectLst/>
          </p:spPr>
        </p:cxnSp>
        <p:sp>
          <p:nvSpPr>
            <p:cNvPr id="34" name="テキスト ボックス 33">
              <a:extLst>
                <a:ext uri="{FF2B5EF4-FFF2-40B4-BE49-F238E27FC236}">
                  <a16:creationId xmlns:a16="http://schemas.microsoft.com/office/drawing/2014/main" id="{E6094C06-AA88-5B1A-663F-B6ABA1D465B3}"/>
                </a:ext>
              </a:extLst>
            </p:cNvPr>
            <p:cNvSpPr txBox="1"/>
            <p:nvPr/>
          </p:nvSpPr>
          <p:spPr>
            <a:xfrm>
              <a:off x="2310190" y="5622440"/>
              <a:ext cx="1338828"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自然利子率</a:t>
              </a:r>
            </a:p>
          </p:txBody>
        </p:sp>
      </p:grpSp>
      <p:sp>
        <p:nvSpPr>
          <p:cNvPr id="39" name="テキスト ボックス 38">
            <a:extLst>
              <a:ext uri="{FF2B5EF4-FFF2-40B4-BE49-F238E27FC236}">
                <a16:creationId xmlns:a16="http://schemas.microsoft.com/office/drawing/2014/main" id="{8F54CDB6-8A00-AB78-AF12-D7103C7686F6}"/>
              </a:ext>
            </a:extLst>
          </p:cNvPr>
          <p:cNvSpPr txBox="1"/>
          <p:nvPr/>
        </p:nvSpPr>
        <p:spPr>
          <a:xfrm>
            <a:off x="7683007" y="1687414"/>
            <a:ext cx="3901709" cy="923330"/>
          </a:xfrm>
          <a:prstGeom prst="rect">
            <a:avLst/>
          </a:prstGeom>
          <a:noFill/>
          <a:ln>
            <a:solidFill>
              <a:schemeClr val="tx1"/>
            </a:solidFill>
          </a:ln>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種の銀行の場合</a:t>
            </a:r>
            <a:endParaRPr kumimoji="1" lang="en-US" altLang="ja-JP" sz="1800" b="1" dirty="0" err="1">
              <a:latin typeface="Meiryo" panose="020B0604030504040204" pitchFamily="34" charset="-128"/>
              <a:ea typeface="Meiryo" panose="020B0604030504040204" pitchFamily="34" charset="-128"/>
            </a:endParaRPr>
          </a:p>
          <a:p>
            <a:pPr algn="l"/>
            <a:r>
              <a:rPr lang="ja-JP" altLang="en-US" sz="1800" b="1" dirty="0" err="1">
                <a:latin typeface="Meiryo" panose="020B0604030504040204" pitchFamily="34" charset="-128"/>
                <a:ea typeface="Meiryo" panose="020B0604030504040204" pitchFamily="34" charset="-128"/>
              </a:rPr>
              <a:t>種プールに残った種が劣化するため</a:t>
            </a:r>
            <a:endParaRPr lang="en-US" altLang="ja-JP" sz="1800" b="1" dirty="0" err="1">
              <a:latin typeface="Meiryo" panose="020B0604030504040204" pitchFamily="34" charset="-128"/>
              <a:ea typeface="Meiryo" panose="020B0604030504040204" pitchFamily="34" charset="-128"/>
            </a:endParaRPr>
          </a:p>
          <a:p>
            <a:pPr algn="l"/>
            <a:r>
              <a:rPr lang="ja-JP" altLang="en-US" sz="1800" b="1" dirty="0" err="1">
                <a:latin typeface="Meiryo" panose="020B0604030504040204" pitchFamily="34" charset="-128"/>
                <a:ea typeface="Meiryo" panose="020B0604030504040204" pitchFamily="34" charset="-128"/>
              </a:rPr>
              <a:t>自然利子率は大きくなる</a:t>
            </a:r>
            <a:endParaRPr lang="en-US" altLang="ja-JP"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891904962"/>
      </p:ext>
    </p:extLst>
  </p:cSld>
  <p:clrMapOvr>
    <a:masterClrMapping/>
  </p:clrMapOvr>
  <p:transition spd="med" advClick="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種の銀行（利息による通貨発行）</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返済による負債トークンの焼却処理</a:t>
            </a:r>
            <a:endParaRPr lang="en-US" altLang="ja-JP"/>
          </a:p>
          <a:p>
            <a:pPr lvl="1"/>
            <a:r>
              <a:rPr lang="ja-JP" altLang="en-US"/>
              <a:t>債務者が種の債務を利息付きで返済する</a:t>
            </a:r>
            <a:endParaRPr lang="en-US" altLang="ja-JP"/>
          </a:p>
          <a:p>
            <a:pPr lvl="1"/>
            <a:r>
              <a:rPr lang="ja-JP" altLang="en-US"/>
              <a:t>種の銀行は，返済された種を原資にトークンを発行する</a:t>
            </a:r>
            <a:endParaRPr lang="en-US" altLang="ja-JP"/>
          </a:p>
          <a:p>
            <a:pPr lvl="1"/>
            <a:endParaRPr lang="en-US" altLang="ja-JP"/>
          </a:p>
          <a:p>
            <a:pPr lvl="1"/>
            <a:endParaRPr lang="en-US" altLang="ja-JP"/>
          </a:p>
          <a:p>
            <a:pPr lvl="1"/>
            <a:endParaRPr lang="en-US" altLang="ja-JP"/>
          </a:p>
          <a:p>
            <a:pPr lvl="1"/>
            <a:endParaRPr lang="en-US" altLang="ja-JP"/>
          </a:p>
          <a:p>
            <a:pPr lvl="1"/>
            <a:endParaRPr kumimoji="1" lang="en-US" altLang="ja-JP"/>
          </a:p>
          <a:p>
            <a:pPr lvl="1"/>
            <a:endParaRPr kumimoji="1" lang="ja-JP" altLang="en-US"/>
          </a:p>
        </p:txBody>
      </p:sp>
      <p:pic>
        <p:nvPicPr>
          <p:cNvPr id="4" name="グラフィックス 3">
            <a:extLst>
              <a:ext uri="{FF2B5EF4-FFF2-40B4-BE49-F238E27FC236}">
                <a16:creationId xmlns:a16="http://schemas.microsoft.com/office/drawing/2014/main" id="{EC3944BB-D950-C9BC-6A2A-8544AC12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66688" y="4196563"/>
            <a:ext cx="610441" cy="1864615"/>
          </a:xfrm>
          <a:prstGeom prst="rect">
            <a:avLst/>
          </a:prstGeom>
        </p:spPr>
      </p:pic>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4"/>
          <a:stretch>
            <a:fillRect/>
          </a:stretch>
        </p:blipFill>
        <p:spPr>
          <a:xfrm>
            <a:off x="2021487" y="4557874"/>
            <a:ext cx="1800200" cy="1800200"/>
          </a:xfrm>
          <a:prstGeom prst="rect">
            <a:avLst/>
          </a:prstGeom>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2430791" y="6274359"/>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sp>
        <p:nvSpPr>
          <p:cNvPr id="33" name="テキスト ボックス 32">
            <a:extLst>
              <a:ext uri="{FF2B5EF4-FFF2-40B4-BE49-F238E27FC236}">
                <a16:creationId xmlns:a16="http://schemas.microsoft.com/office/drawing/2014/main" id="{23EA2190-E74E-1FBC-4F12-D9CB33A1B0A1}"/>
              </a:ext>
            </a:extLst>
          </p:cNvPr>
          <p:cNvSpPr txBox="1"/>
          <p:nvPr/>
        </p:nvSpPr>
        <p:spPr>
          <a:xfrm>
            <a:off x="10230798" y="6241198"/>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農家</a:t>
            </a:r>
            <a:endParaRPr kumimoji="1" lang="ja-JP" altLang="en-US" sz="1800" b="1" dirty="0" err="1">
              <a:latin typeface="Meiryo" panose="020B0604030504040204" pitchFamily="34" charset="-128"/>
              <a:ea typeface="Meiryo" panose="020B0604030504040204" pitchFamily="34" charset="-128"/>
            </a:endParaRPr>
          </a:p>
        </p:txBody>
      </p:sp>
      <p:cxnSp>
        <p:nvCxnSpPr>
          <p:cNvPr id="5" name="直線矢印コネクタ 4">
            <a:extLst>
              <a:ext uri="{FF2B5EF4-FFF2-40B4-BE49-F238E27FC236}">
                <a16:creationId xmlns:a16="http://schemas.microsoft.com/office/drawing/2014/main" id="{89BA931D-B518-DCA8-181E-45AE4FDD94CD}"/>
              </a:ext>
            </a:extLst>
          </p:cNvPr>
          <p:cNvCxnSpPr>
            <a:cxnSpLocks/>
            <a:stCxn id="30" idx="1"/>
            <a:endCxn id="27" idx="3"/>
          </p:cNvCxnSpPr>
          <p:nvPr/>
        </p:nvCxnSpPr>
        <p:spPr bwMode="auto">
          <a:xfrm flipH="1" flipV="1">
            <a:off x="6209674" y="3915050"/>
            <a:ext cx="3051773" cy="859891"/>
          </a:xfrm>
          <a:prstGeom prst="straightConnector1">
            <a:avLst/>
          </a:prstGeom>
          <a:noFill/>
          <a:ln w="57150" cap="flat" cmpd="sng" algn="ctr">
            <a:solidFill>
              <a:schemeClr val="tx1"/>
            </a:solidFill>
            <a:prstDash val="solid"/>
            <a:round/>
            <a:headEnd type="none" w="med" len="med"/>
            <a:tailEnd type="triangle"/>
          </a:ln>
          <a:effectLst/>
        </p:spPr>
      </p:cxnSp>
      <p:sp>
        <p:nvSpPr>
          <p:cNvPr id="7" name="円柱 6">
            <a:extLst>
              <a:ext uri="{FF2B5EF4-FFF2-40B4-BE49-F238E27FC236}">
                <a16:creationId xmlns:a16="http://schemas.microsoft.com/office/drawing/2014/main" id="{62AEF2E0-A293-41B3-41BB-2009AFE9D737}"/>
              </a:ext>
            </a:extLst>
          </p:cNvPr>
          <p:cNvSpPr/>
          <p:nvPr/>
        </p:nvSpPr>
        <p:spPr>
          <a:xfrm>
            <a:off x="5352856" y="4674602"/>
            <a:ext cx="1029545" cy="245099"/>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130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8D8270DA-7B8E-A341-3330-D7C623BACCBB}"/>
              </a:ext>
            </a:extLst>
          </p:cNvPr>
          <p:cNvSpPr txBox="1"/>
          <p:nvPr/>
        </p:nvSpPr>
        <p:spPr>
          <a:xfrm>
            <a:off x="10115381" y="3921887"/>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債務者</a:t>
            </a:r>
            <a:endParaRPr kumimoji="1" lang="ja-JP" altLang="en-US" sz="1800" b="1" dirty="0" err="1">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8FCE08BD-99F2-4D41-D363-CCF248CCB2F4}"/>
              </a:ext>
            </a:extLst>
          </p:cNvPr>
          <p:cNvSpPr txBox="1"/>
          <p:nvPr/>
        </p:nvSpPr>
        <p:spPr>
          <a:xfrm>
            <a:off x="5156668" y="4360802"/>
            <a:ext cx="1569660" cy="369332"/>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負債トークン</a:t>
            </a:r>
            <a:endParaRPr kumimoji="1" lang="ja-JP" altLang="en-US" sz="1800" b="1" dirty="0" err="1">
              <a:latin typeface="Meiryo" panose="020B0604030504040204" pitchFamily="34" charset="-128"/>
              <a:ea typeface="Meiryo" panose="020B0604030504040204" pitchFamily="34" charset="-128"/>
            </a:endParaRPr>
          </a:p>
        </p:txBody>
      </p:sp>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447" y="4421011"/>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A1E49FCC-9CF0-4C09-DDAD-2FB411F3D878}"/>
              </a:ext>
            </a:extLst>
          </p:cNvPr>
          <p:cNvSpPr txBox="1"/>
          <p:nvPr/>
        </p:nvSpPr>
        <p:spPr>
          <a:xfrm>
            <a:off x="7209581" y="3613599"/>
            <a:ext cx="2071479"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種の返済</a:t>
            </a:r>
          </a:p>
        </p:txBody>
      </p:sp>
      <p:sp>
        <p:nvSpPr>
          <p:cNvPr id="11" name="テキスト ボックス 10">
            <a:extLst>
              <a:ext uri="{FF2B5EF4-FFF2-40B4-BE49-F238E27FC236}">
                <a16:creationId xmlns:a16="http://schemas.microsoft.com/office/drawing/2014/main" id="{B187F5D0-5446-DAC4-7D2E-383ABC6C07FF}"/>
              </a:ext>
            </a:extLst>
          </p:cNvPr>
          <p:cNvSpPr txBox="1"/>
          <p:nvPr/>
        </p:nvSpPr>
        <p:spPr>
          <a:xfrm>
            <a:off x="9370753" y="4161807"/>
            <a:ext cx="610442" cy="338554"/>
          </a:xfrm>
          <a:prstGeom prst="rect">
            <a:avLst/>
          </a:prstGeom>
          <a:noFill/>
        </p:spPr>
        <p:txBody>
          <a:bodyPr wrap="square" rtlCol="0">
            <a:spAutoFit/>
          </a:bodyPr>
          <a:lstStyle/>
          <a:p>
            <a:pPr algn="ctr"/>
            <a:r>
              <a:rPr kumimoji="1" lang="en-US" altLang="ja-JP" sz="1600" b="1" dirty="0" err="1">
                <a:latin typeface="Meiryo" panose="020B0604030504040204" pitchFamily="34" charset="-128"/>
                <a:ea typeface="Meiryo" panose="020B0604030504040204" pitchFamily="34" charset="-128"/>
              </a:rPr>
              <a:t>130</a:t>
            </a:r>
            <a:endParaRPr kumimoji="1" lang="ja-JP" altLang="en-US" sz="1600" b="1" dirty="0" err="1">
              <a:latin typeface="Meiryo" panose="020B0604030504040204" pitchFamily="34" charset="-128"/>
              <a:ea typeface="Meiryo" panose="020B0604030504040204" pitchFamily="34" charset="-128"/>
            </a:endParaRPr>
          </a:p>
        </p:txBody>
      </p:sp>
      <p:pic>
        <p:nvPicPr>
          <p:cNvPr id="12" name="Picture 2" descr="ウォーターメロンの種 ストックフォト">
            <a:extLst>
              <a:ext uri="{FF2B5EF4-FFF2-40B4-BE49-F238E27FC236}">
                <a16:creationId xmlns:a16="http://schemas.microsoft.com/office/drawing/2014/main" id="{B2531859-2B0E-F383-43BE-DA16A5E61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5642" y="3847774"/>
            <a:ext cx="408057" cy="306043"/>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20959E05-68DE-F664-DD50-DFE66758198C}"/>
              </a:ext>
            </a:extLst>
          </p:cNvPr>
          <p:cNvSpPr txBox="1"/>
          <p:nvPr/>
        </p:nvSpPr>
        <p:spPr>
          <a:xfrm>
            <a:off x="4899230" y="3589228"/>
            <a:ext cx="610442" cy="338554"/>
          </a:xfrm>
          <a:prstGeom prst="rect">
            <a:avLst/>
          </a:prstGeom>
          <a:noFill/>
        </p:spPr>
        <p:txBody>
          <a:bodyPr wrap="square" rtlCol="0">
            <a:spAutoFit/>
          </a:bodyPr>
          <a:lstStyle/>
          <a:p>
            <a:pPr algn="ctr"/>
            <a:r>
              <a:rPr kumimoji="1" lang="en-US" altLang="ja-JP" sz="1600" b="1" dirty="0" err="1">
                <a:latin typeface="Meiryo" panose="020B0604030504040204" pitchFamily="34" charset="-128"/>
                <a:ea typeface="Meiryo" panose="020B0604030504040204" pitchFamily="34" charset="-128"/>
              </a:rPr>
              <a:t>30</a:t>
            </a:r>
            <a:endParaRPr kumimoji="1" lang="ja-JP" altLang="en-US" sz="1600" b="1" dirty="0" err="1">
              <a:latin typeface="Meiryo" panose="020B0604030504040204" pitchFamily="34" charset="-128"/>
              <a:ea typeface="Meiryo" panose="020B0604030504040204" pitchFamily="34" charset="-128"/>
            </a:endParaRPr>
          </a:p>
        </p:txBody>
      </p:sp>
      <p:pic>
        <p:nvPicPr>
          <p:cNvPr id="27" name="Picture 2" descr="ウォーターメロンの種 ストックフォト">
            <a:extLst>
              <a:ext uri="{FF2B5EF4-FFF2-40B4-BE49-F238E27FC236}">
                <a16:creationId xmlns:a16="http://schemas.microsoft.com/office/drawing/2014/main" id="{6EE9AD66-7983-86A3-CE14-1D9108344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5806" y="3613599"/>
            <a:ext cx="803868" cy="60290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94F6CDBE-9E9D-BCD7-40C6-F685148600D0}"/>
              </a:ext>
            </a:extLst>
          </p:cNvPr>
          <p:cNvSpPr txBox="1"/>
          <p:nvPr/>
        </p:nvSpPr>
        <p:spPr>
          <a:xfrm>
            <a:off x="5446579" y="3353589"/>
            <a:ext cx="610442" cy="338554"/>
          </a:xfrm>
          <a:prstGeom prst="rect">
            <a:avLst/>
          </a:prstGeom>
          <a:noFill/>
        </p:spPr>
        <p:txBody>
          <a:bodyPr wrap="square" rtlCol="0">
            <a:spAutoFit/>
          </a:bodyPr>
          <a:lstStyle/>
          <a:p>
            <a:pPr algn="ctr"/>
            <a:r>
              <a:rPr lang="en-US" altLang="ja-JP" sz="1600" b="1" dirty="0" err="1">
                <a:latin typeface="Meiryo" panose="020B0604030504040204" pitchFamily="34" charset="-128"/>
                <a:ea typeface="Meiryo" panose="020B0604030504040204" pitchFamily="34" charset="-128"/>
              </a:rPr>
              <a:t>100</a:t>
            </a:r>
            <a:endParaRPr kumimoji="1" lang="ja-JP" altLang="en-US" sz="1600" b="1" dirty="0" err="1">
              <a:latin typeface="Meiryo" panose="020B0604030504040204" pitchFamily="34" charset="-128"/>
              <a:ea typeface="Meiryo" panose="020B0604030504040204" pitchFamily="34" charset="-128"/>
            </a:endParaRPr>
          </a:p>
        </p:txBody>
      </p:sp>
      <p:sp>
        <p:nvSpPr>
          <p:cNvPr id="6" name="円柱 5">
            <a:extLst>
              <a:ext uri="{FF2B5EF4-FFF2-40B4-BE49-F238E27FC236}">
                <a16:creationId xmlns:a16="http://schemas.microsoft.com/office/drawing/2014/main" id="{C0419ED6-020F-C25E-CA05-1F83FC696ABD}"/>
              </a:ext>
            </a:extLst>
          </p:cNvPr>
          <p:cNvSpPr/>
          <p:nvPr/>
        </p:nvSpPr>
        <p:spPr>
          <a:xfrm>
            <a:off x="5509672" y="5559151"/>
            <a:ext cx="715911"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100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8" name="円柱 7">
            <a:extLst>
              <a:ext uri="{FF2B5EF4-FFF2-40B4-BE49-F238E27FC236}">
                <a16:creationId xmlns:a16="http://schemas.microsoft.com/office/drawing/2014/main" id="{D1F72298-FE44-2C92-0574-3FEEE4C64BC0}"/>
              </a:ext>
            </a:extLst>
          </p:cNvPr>
          <p:cNvSpPr/>
          <p:nvPr/>
        </p:nvSpPr>
        <p:spPr>
          <a:xfrm>
            <a:off x="4690925" y="5548712"/>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b="1">
                <a:solidFill>
                  <a:schemeClr val="tx1"/>
                </a:solidFill>
                <a:latin typeface="Meiryo" panose="020B0604030504040204" pitchFamily="34" charset="-128"/>
                <a:ea typeface="Meiryo" panose="020B0604030504040204" pitchFamily="34" charset="-128"/>
              </a:rPr>
              <a:t>30</a:t>
            </a:r>
            <a:endParaRPr kumimoji="1" lang="ja-JP" altLang="en-US" sz="1200" b="1">
              <a:solidFill>
                <a:schemeClr val="tx1"/>
              </a:solidFill>
              <a:latin typeface="Meiryo" panose="020B0604030504040204" pitchFamily="34" charset="-128"/>
              <a:ea typeface="Meiryo" panose="020B0604030504040204" pitchFamily="34" charset="-128"/>
            </a:endParaRPr>
          </a:p>
        </p:txBody>
      </p:sp>
      <p:cxnSp>
        <p:nvCxnSpPr>
          <p:cNvPr id="31" name="直線矢印コネクタ 30">
            <a:extLst>
              <a:ext uri="{FF2B5EF4-FFF2-40B4-BE49-F238E27FC236}">
                <a16:creationId xmlns:a16="http://schemas.microsoft.com/office/drawing/2014/main" id="{5020D626-B3D4-D756-EF09-849A7E3E2B2F}"/>
              </a:ext>
            </a:extLst>
          </p:cNvPr>
          <p:cNvCxnSpPr>
            <a:cxnSpLocks/>
          </p:cNvCxnSpPr>
          <p:nvPr/>
        </p:nvCxnSpPr>
        <p:spPr bwMode="auto">
          <a:xfrm>
            <a:off x="3667362" y="5117861"/>
            <a:ext cx="1842310" cy="441290"/>
          </a:xfrm>
          <a:prstGeom prst="straightConnector1">
            <a:avLst/>
          </a:prstGeom>
          <a:noFill/>
          <a:ln w="57150" cap="flat" cmpd="sng" algn="ctr">
            <a:solidFill>
              <a:srgbClr val="0070C0"/>
            </a:solidFill>
            <a:prstDash val="sysDot"/>
            <a:round/>
            <a:headEnd type="none" w="med" len="med"/>
            <a:tailEnd type="triangle"/>
          </a:ln>
          <a:effectLst/>
        </p:spPr>
      </p:cxnSp>
      <p:cxnSp>
        <p:nvCxnSpPr>
          <p:cNvPr id="34" name="直線矢印コネクタ 33">
            <a:extLst>
              <a:ext uri="{FF2B5EF4-FFF2-40B4-BE49-F238E27FC236}">
                <a16:creationId xmlns:a16="http://schemas.microsoft.com/office/drawing/2014/main" id="{F5E0BE19-F489-4CF3-04A4-8E9BFC091151}"/>
              </a:ext>
            </a:extLst>
          </p:cNvPr>
          <p:cNvCxnSpPr>
            <a:cxnSpLocks/>
          </p:cNvCxnSpPr>
          <p:nvPr/>
        </p:nvCxnSpPr>
        <p:spPr bwMode="auto">
          <a:xfrm>
            <a:off x="3669880" y="5128871"/>
            <a:ext cx="1022008" cy="511403"/>
          </a:xfrm>
          <a:prstGeom prst="straightConnector1">
            <a:avLst/>
          </a:prstGeom>
          <a:noFill/>
          <a:ln w="57150" cap="flat" cmpd="sng" algn="ctr">
            <a:solidFill>
              <a:srgbClr val="0070C0"/>
            </a:solidFill>
            <a:prstDash val="sysDot"/>
            <a:round/>
            <a:headEnd type="none" w="med" len="med"/>
            <a:tailEnd type="triangle"/>
          </a:ln>
          <a:effectLst/>
        </p:spPr>
      </p:cxnSp>
      <p:sp>
        <p:nvSpPr>
          <p:cNvPr id="36" name="テキスト ボックス 35">
            <a:extLst>
              <a:ext uri="{FF2B5EF4-FFF2-40B4-BE49-F238E27FC236}">
                <a16:creationId xmlns:a16="http://schemas.microsoft.com/office/drawing/2014/main" id="{F4D20CAB-AD09-7617-9BD5-C9E1367D7B19}"/>
              </a:ext>
            </a:extLst>
          </p:cNvPr>
          <p:cNvSpPr txBox="1"/>
          <p:nvPr/>
        </p:nvSpPr>
        <p:spPr>
          <a:xfrm>
            <a:off x="3254803" y="4531497"/>
            <a:ext cx="1671533"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cxnSp>
        <p:nvCxnSpPr>
          <p:cNvPr id="41" name="カギ線コネクタ 40">
            <a:extLst>
              <a:ext uri="{FF2B5EF4-FFF2-40B4-BE49-F238E27FC236}">
                <a16:creationId xmlns:a16="http://schemas.microsoft.com/office/drawing/2014/main" id="{6596800A-6CFB-05D5-7E43-28314DA2079C}"/>
              </a:ext>
            </a:extLst>
          </p:cNvPr>
          <p:cNvCxnSpPr>
            <a:cxnSpLocks/>
            <a:endCxn id="26" idx="0"/>
          </p:cNvCxnSpPr>
          <p:nvPr/>
        </p:nvCxnSpPr>
        <p:spPr bwMode="auto">
          <a:xfrm rot="10800000" flipV="1">
            <a:off x="2921587" y="3917648"/>
            <a:ext cx="1876638" cy="640225"/>
          </a:xfrm>
          <a:prstGeom prst="bentConnector2">
            <a:avLst/>
          </a:prstGeom>
          <a:no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03984582"/>
      </p:ext>
    </p:extLst>
  </p:cSld>
  <p:clrMapOvr>
    <a:masterClrMapping/>
  </p:clrMapOvr>
  <p:transition spd="med" advClick="0"/>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種の銀行（利息によるシニョリッジの発生）</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返済による負債トークンの焼却処理</a:t>
            </a:r>
            <a:endParaRPr lang="en-US" altLang="ja-JP"/>
          </a:p>
          <a:p>
            <a:pPr lvl="1"/>
            <a:r>
              <a:rPr lang="ja-JP" altLang="en-US"/>
              <a:t>債務者が種の債務を利息付きで返済する</a:t>
            </a:r>
            <a:endParaRPr lang="en-US" altLang="ja-JP"/>
          </a:p>
          <a:p>
            <a:pPr lvl="1"/>
            <a:r>
              <a:rPr lang="ja-JP" altLang="en-US"/>
              <a:t>種の銀行は，返済された種を原資にトークンを発行する</a:t>
            </a:r>
            <a:endParaRPr lang="en-US" altLang="ja-JP"/>
          </a:p>
          <a:p>
            <a:pPr lvl="1"/>
            <a:r>
              <a:rPr lang="ja-JP" altLang="en-US"/>
              <a:t>種の銀行は，負債トークンと等価のトークンのみを対にして焼却する</a:t>
            </a:r>
            <a:endParaRPr lang="en-US" altLang="ja-JP"/>
          </a:p>
          <a:p>
            <a:pPr lvl="1"/>
            <a:r>
              <a:rPr lang="ja-JP" altLang="en-US"/>
              <a:t>利息部分のトークンが種の銀行に残る → 種の銀行のシニョリッジ（通貨発行益）</a:t>
            </a:r>
            <a:endParaRPr lang="en-US" altLang="ja-JP"/>
          </a:p>
          <a:p>
            <a:pPr lvl="1"/>
            <a:endParaRPr lang="en-US" altLang="ja-JP"/>
          </a:p>
          <a:p>
            <a:pPr lvl="1"/>
            <a:endParaRPr lang="en-US" altLang="ja-JP"/>
          </a:p>
          <a:p>
            <a:pPr lvl="1"/>
            <a:endParaRPr lang="en-US" altLang="ja-JP"/>
          </a:p>
          <a:p>
            <a:pPr lvl="1"/>
            <a:endParaRPr lang="en-US" altLang="ja-JP"/>
          </a:p>
          <a:p>
            <a:pPr lvl="1"/>
            <a:endParaRPr kumimoji="1" lang="en-US" altLang="ja-JP"/>
          </a:p>
          <a:p>
            <a:pPr lvl="1"/>
            <a:endParaRPr kumimoji="1" lang="ja-JP" altLang="en-US"/>
          </a:p>
        </p:txBody>
      </p:sp>
      <p:pic>
        <p:nvPicPr>
          <p:cNvPr id="4" name="グラフィックス 3">
            <a:extLst>
              <a:ext uri="{FF2B5EF4-FFF2-40B4-BE49-F238E27FC236}">
                <a16:creationId xmlns:a16="http://schemas.microsoft.com/office/drawing/2014/main" id="{EC3944BB-D950-C9BC-6A2A-8544AC1286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79755" y="4183385"/>
            <a:ext cx="610441" cy="1864615"/>
          </a:xfrm>
          <a:prstGeom prst="rect">
            <a:avLst/>
          </a:prstGeom>
        </p:spPr>
      </p:pic>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4"/>
          <a:stretch>
            <a:fillRect/>
          </a:stretch>
        </p:blipFill>
        <p:spPr>
          <a:xfrm>
            <a:off x="2023118" y="4557874"/>
            <a:ext cx="1800200" cy="1800200"/>
          </a:xfrm>
          <a:prstGeom prst="rect">
            <a:avLst/>
          </a:prstGeom>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2432422" y="6274359"/>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sp>
        <p:nvSpPr>
          <p:cNvPr id="33" name="テキスト ボックス 32">
            <a:extLst>
              <a:ext uri="{FF2B5EF4-FFF2-40B4-BE49-F238E27FC236}">
                <a16:creationId xmlns:a16="http://schemas.microsoft.com/office/drawing/2014/main" id="{23EA2190-E74E-1FBC-4F12-D9CB33A1B0A1}"/>
              </a:ext>
            </a:extLst>
          </p:cNvPr>
          <p:cNvSpPr txBox="1"/>
          <p:nvPr/>
        </p:nvSpPr>
        <p:spPr>
          <a:xfrm>
            <a:off x="10272464" y="6228020"/>
            <a:ext cx="646331"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農家</a:t>
            </a:r>
            <a:endParaRPr kumimoji="1" lang="ja-JP" altLang="en-US" sz="1800" b="1" dirty="0" err="1">
              <a:latin typeface="Meiryo" panose="020B0604030504040204" pitchFamily="34" charset="-128"/>
              <a:ea typeface="Meiryo" panose="020B0604030504040204" pitchFamily="34" charset="-128"/>
            </a:endParaRPr>
          </a:p>
        </p:txBody>
      </p:sp>
      <p:cxnSp>
        <p:nvCxnSpPr>
          <p:cNvPr id="5" name="直線矢印コネクタ 4">
            <a:extLst>
              <a:ext uri="{FF2B5EF4-FFF2-40B4-BE49-F238E27FC236}">
                <a16:creationId xmlns:a16="http://schemas.microsoft.com/office/drawing/2014/main" id="{89BA931D-B518-DCA8-181E-45AE4FDD94CD}"/>
              </a:ext>
            </a:extLst>
          </p:cNvPr>
          <p:cNvCxnSpPr>
            <a:cxnSpLocks/>
            <a:stCxn id="30" idx="1"/>
            <a:endCxn id="27" idx="3"/>
          </p:cNvCxnSpPr>
          <p:nvPr/>
        </p:nvCxnSpPr>
        <p:spPr bwMode="auto">
          <a:xfrm flipH="1" flipV="1">
            <a:off x="6211305" y="3915050"/>
            <a:ext cx="3051773" cy="859891"/>
          </a:xfrm>
          <a:prstGeom prst="straightConnector1">
            <a:avLst/>
          </a:prstGeom>
          <a:noFill/>
          <a:ln w="57150" cap="flat" cmpd="sng" algn="ctr">
            <a:solidFill>
              <a:schemeClr val="tx1"/>
            </a:solidFill>
            <a:prstDash val="solid"/>
            <a:round/>
            <a:headEnd type="none" w="med" len="med"/>
            <a:tailEnd type="triangle"/>
          </a:ln>
          <a:effectLst/>
        </p:spPr>
      </p:cxnSp>
      <p:sp>
        <p:nvSpPr>
          <p:cNvPr id="7" name="円柱 6">
            <a:extLst>
              <a:ext uri="{FF2B5EF4-FFF2-40B4-BE49-F238E27FC236}">
                <a16:creationId xmlns:a16="http://schemas.microsoft.com/office/drawing/2014/main" id="{62AEF2E0-A293-41B3-41BB-2009AFE9D737}"/>
              </a:ext>
            </a:extLst>
          </p:cNvPr>
          <p:cNvSpPr/>
          <p:nvPr/>
        </p:nvSpPr>
        <p:spPr>
          <a:xfrm>
            <a:off x="5354487" y="4674602"/>
            <a:ext cx="1029545" cy="245099"/>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130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17" name="テキスト ボックス 16">
            <a:extLst>
              <a:ext uri="{FF2B5EF4-FFF2-40B4-BE49-F238E27FC236}">
                <a16:creationId xmlns:a16="http://schemas.microsoft.com/office/drawing/2014/main" id="{8D8270DA-7B8E-A341-3330-D7C623BACCBB}"/>
              </a:ext>
            </a:extLst>
          </p:cNvPr>
          <p:cNvSpPr txBox="1"/>
          <p:nvPr/>
        </p:nvSpPr>
        <p:spPr>
          <a:xfrm>
            <a:off x="10128448" y="3908709"/>
            <a:ext cx="877163"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債務者</a:t>
            </a:r>
            <a:endParaRPr kumimoji="1" lang="ja-JP" altLang="en-US" sz="1800" b="1" dirty="0" err="1">
              <a:latin typeface="Meiryo" panose="020B0604030504040204" pitchFamily="34" charset="-128"/>
              <a:ea typeface="Meiryo" panose="020B0604030504040204" pitchFamily="34" charset="-128"/>
            </a:endParaRPr>
          </a:p>
        </p:txBody>
      </p:sp>
      <p:sp>
        <p:nvSpPr>
          <p:cNvPr id="19" name="テキスト ボックス 18">
            <a:extLst>
              <a:ext uri="{FF2B5EF4-FFF2-40B4-BE49-F238E27FC236}">
                <a16:creationId xmlns:a16="http://schemas.microsoft.com/office/drawing/2014/main" id="{8FCE08BD-99F2-4D41-D363-CCF248CCB2F4}"/>
              </a:ext>
            </a:extLst>
          </p:cNvPr>
          <p:cNvSpPr txBox="1"/>
          <p:nvPr/>
        </p:nvSpPr>
        <p:spPr>
          <a:xfrm>
            <a:off x="5158299" y="4360802"/>
            <a:ext cx="1569660" cy="369332"/>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負債トークン</a:t>
            </a:r>
            <a:endParaRPr kumimoji="1" lang="ja-JP" altLang="en-US" sz="1800" b="1" dirty="0" err="1">
              <a:latin typeface="Meiryo" panose="020B0604030504040204" pitchFamily="34" charset="-128"/>
              <a:ea typeface="Meiryo" panose="020B0604030504040204" pitchFamily="34" charset="-128"/>
            </a:endParaRPr>
          </a:p>
        </p:txBody>
      </p:sp>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3078" y="4421011"/>
            <a:ext cx="943813" cy="707860"/>
          </a:xfrm>
          <a:prstGeom prst="rect">
            <a:avLst/>
          </a:prstGeom>
          <a:noFill/>
          <a:extLst>
            <a:ext uri="{909E8E84-426E-40DD-AFC4-6F175D3DCCD1}">
              <a14:hiddenFill xmlns:a14="http://schemas.microsoft.com/office/drawing/2010/main">
                <a:solidFill>
                  <a:srgbClr val="FFFFFF"/>
                </a:solidFill>
              </a14:hiddenFill>
            </a:ext>
          </a:extLst>
        </p:spPr>
      </p:pic>
      <p:sp>
        <p:nvSpPr>
          <p:cNvPr id="21" name="テキスト ボックス 20">
            <a:extLst>
              <a:ext uri="{FF2B5EF4-FFF2-40B4-BE49-F238E27FC236}">
                <a16:creationId xmlns:a16="http://schemas.microsoft.com/office/drawing/2014/main" id="{A1E49FCC-9CF0-4C09-DDAD-2FB411F3D878}"/>
              </a:ext>
            </a:extLst>
          </p:cNvPr>
          <p:cNvSpPr txBox="1"/>
          <p:nvPr/>
        </p:nvSpPr>
        <p:spPr>
          <a:xfrm>
            <a:off x="7211212" y="3613599"/>
            <a:ext cx="2071479"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種の返済</a:t>
            </a:r>
          </a:p>
        </p:txBody>
      </p:sp>
      <p:cxnSp>
        <p:nvCxnSpPr>
          <p:cNvPr id="23" name="直線矢印コネクタ 22">
            <a:extLst>
              <a:ext uri="{FF2B5EF4-FFF2-40B4-BE49-F238E27FC236}">
                <a16:creationId xmlns:a16="http://schemas.microsoft.com/office/drawing/2014/main" id="{796C37E5-78C8-2D88-D41F-E6E37AA10795}"/>
              </a:ext>
            </a:extLst>
          </p:cNvPr>
          <p:cNvCxnSpPr>
            <a:cxnSpLocks/>
            <a:stCxn id="7" idx="3"/>
            <a:endCxn id="6" idx="1"/>
          </p:cNvCxnSpPr>
          <p:nvPr/>
        </p:nvCxnSpPr>
        <p:spPr bwMode="auto">
          <a:xfrm flipH="1">
            <a:off x="5869259" y="4919701"/>
            <a:ext cx="1" cy="639450"/>
          </a:xfrm>
          <a:prstGeom prst="straightConnector1">
            <a:avLst/>
          </a:prstGeom>
          <a:noFill/>
          <a:ln w="57150" cap="flat" cmpd="sng" algn="ctr">
            <a:solidFill>
              <a:schemeClr val="tx1"/>
            </a:solidFill>
            <a:prstDash val="solid"/>
            <a:round/>
            <a:headEnd type="triangle" w="med" len="med"/>
            <a:tailEnd type="triangle" w="med" len="med"/>
          </a:ln>
          <a:effectLst/>
        </p:spPr>
      </p:cxnSp>
      <p:sp>
        <p:nvSpPr>
          <p:cNvPr id="11" name="テキスト ボックス 10">
            <a:extLst>
              <a:ext uri="{FF2B5EF4-FFF2-40B4-BE49-F238E27FC236}">
                <a16:creationId xmlns:a16="http://schemas.microsoft.com/office/drawing/2014/main" id="{B187F5D0-5446-DAC4-7D2E-383ABC6C07FF}"/>
              </a:ext>
            </a:extLst>
          </p:cNvPr>
          <p:cNvSpPr txBox="1"/>
          <p:nvPr/>
        </p:nvSpPr>
        <p:spPr>
          <a:xfrm>
            <a:off x="9372384" y="4161807"/>
            <a:ext cx="610442" cy="338554"/>
          </a:xfrm>
          <a:prstGeom prst="rect">
            <a:avLst/>
          </a:prstGeom>
          <a:noFill/>
        </p:spPr>
        <p:txBody>
          <a:bodyPr wrap="square" rtlCol="0">
            <a:spAutoFit/>
          </a:bodyPr>
          <a:lstStyle/>
          <a:p>
            <a:pPr algn="ctr"/>
            <a:r>
              <a:rPr kumimoji="1" lang="en-US" altLang="ja-JP" sz="1600" b="1" dirty="0" err="1">
                <a:latin typeface="Meiryo" panose="020B0604030504040204" pitchFamily="34" charset="-128"/>
                <a:ea typeface="Meiryo" panose="020B0604030504040204" pitchFamily="34" charset="-128"/>
              </a:rPr>
              <a:t>130</a:t>
            </a:r>
            <a:endParaRPr kumimoji="1" lang="ja-JP" altLang="en-US" sz="1600" b="1" dirty="0" err="1">
              <a:latin typeface="Meiryo" panose="020B0604030504040204" pitchFamily="34" charset="-128"/>
              <a:ea typeface="Meiryo" panose="020B0604030504040204" pitchFamily="34" charset="-128"/>
            </a:endParaRPr>
          </a:p>
        </p:txBody>
      </p:sp>
      <p:pic>
        <p:nvPicPr>
          <p:cNvPr id="12" name="Picture 2" descr="ウォーターメロンの種 ストックフォト">
            <a:extLst>
              <a:ext uri="{FF2B5EF4-FFF2-40B4-BE49-F238E27FC236}">
                <a16:creationId xmlns:a16="http://schemas.microsoft.com/office/drawing/2014/main" id="{B2531859-2B0E-F383-43BE-DA16A5E618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7273" y="3847774"/>
            <a:ext cx="408057" cy="306043"/>
          </a:xfrm>
          <a:prstGeom prst="rect">
            <a:avLst/>
          </a:prstGeom>
          <a:noFill/>
          <a:extLst>
            <a:ext uri="{909E8E84-426E-40DD-AFC4-6F175D3DCCD1}">
              <a14:hiddenFill xmlns:a14="http://schemas.microsoft.com/office/drawing/2010/main">
                <a:solidFill>
                  <a:srgbClr val="FFFFFF"/>
                </a:solidFill>
              </a14:hiddenFill>
            </a:ext>
          </a:extLst>
        </p:spPr>
      </p:pic>
      <p:sp>
        <p:nvSpPr>
          <p:cNvPr id="20" name="テキスト ボックス 19">
            <a:extLst>
              <a:ext uri="{FF2B5EF4-FFF2-40B4-BE49-F238E27FC236}">
                <a16:creationId xmlns:a16="http://schemas.microsoft.com/office/drawing/2014/main" id="{20959E05-68DE-F664-DD50-DFE66758198C}"/>
              </a:ext>
            </a:extLst>
          </p:cNvPr>
          <p:cNvSpPr txBox="1"/>
          <p:nvPr/>
        </p:nvSpPr>
        <p:spPr>
          <a:xfrm>
            <a:off x="4900861" y="3589228"/>
            <a:ext cx="610442" cy="338554"/>
          </a:xfrm>
          <a:prstGeom prst="rect">
            <a:avLst/>
          </a:prstGeom>
          <a:noFill/>
        </p:spPr>
        <p:txBody>
          <a:bodyPr wrap="square" rtlCol="0">
            <a:spAutoFit/>
          </a:bodyPr>
          <a:lstStyle/>
          <a:p>
            <a:pPr algn="ctr"/>
            <a:r>
              <a:rPr kumimoji="1" lang="en-US" altLang="ja-JP" sz="1600" b="1" dirty="0" err="1">
                <a:latin typeface="Meiryo" panose="020B0604030504040204" pitchFamily="34" charset="-128"/>
                <a:ea typeface="Meiryo" panose="020B0604030504040204" pitchFamily="34" charset="-128"/>
              </a:rPr>
              <a:t>30</a:t>
            </a:r>
            <a:endParaRPr kumimoji="1" lang="ja-JP" altLang="en-US" sz="1600" b="1" dirty="0" err="1">
              <a:latin typeface="Meiryo" panose="020B0604030504040204" pitchFamily="34" charset="-128"/>
              <a:ea typeface="Meiryo" panose="020B0604030504040204" pitchFamily="34" charset="-128"/>
            </a:endParaRPr>
          </a:p>
        </p:txBody>
      </p:sp>
      <p:pic>
        <p:nvPicPr>
          <p:cNvPr id="27" name="Picture 2" descr="ウォーターメロンの種 ストックフォト">
            <a:extLst>
              <a:ext uri="{FF2B5EF4-FFF2-40B4-BE49-F238E27FC236}">
                <a16:creationId xmlns:a16="http://schemas.microsoft.com/office/drawing/2014/main" id="{6EE9AD66-7983-86A3-CE14-1D9108344D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7437" y="3613599"/>
            <a:ext cx="803868" cy="602901"/>
          </a:xfrm>
          <a:prstGeom prst="rect">
            <a:avLst/>
          </a:prstGeom>
          <a:noFill/>
          <a:extLst>
            <a:ext uri="{909E8E84-426E-40DD-AFC4-6F175D3DCCD1}">
              <a14:hiddenFill xmlns:a14="http://schemas.microsoft.com/office/drawing/2010/main">
                <a:solidFill>
                  <a:srgbClr val="FFFFFF"/>
                </a:solidFill>
              </a14:hiddenFill>
            </a:ext>
          </a:extLst>
        </p:spPr>
      </p:pic>
      <p:sp>
        <p:nvSpPr>
          <p:cNvPr id="28" name="テキスト ボックス 27">
            <a:extLst>
              <a:ext uri="{FF2B5EF4-FFF2-40B4-BE49-F238E27FC236}">
                <a16:creationId xmlns:a16="http://schemas.microsoft.com/office/drawing/2014/main" id="{94F6CDBE-9E9D-BCD7-40C6-F685148600D0}"/>
              </a:ext>
            </a:extLst>
          </p:cNvPr>
          <p:cNvSpPr txBox="1"/>
          <p:nvPr/>
        </p:nvSpPr>
        <p:spPr>
          <a:xfrm>
            <a:off x="5448210" y="3353589"/>
            <a:ext cx="610442" cy="338554"/>
          </a:xfrm>
          <a:prstGeom prst="rect">
            <a:avLst/>
          </a:prstGeom>
          <a:noFill/>
        </p:spPr>
        <p:txBody>
          <a:bodyPr wrap="square" rtlCol="0">
            <a:spAutoFit/>
          </a:bodyPr>
          <a:lstStyle/>
          <a:p>
            <a:pPr algn="ctr"/>
            <a:r>
              <a:rPr lang="en-US" altLang="ja-JP" sz="1600" b="1" dirty="0" err="1">
                <a:latin typeface="Meiryo" panose="020B0604030504040204" pitchFamily="34" charset="-128"/>
                <a:ea typeface="Meiryo" panose="020B0604030504040204" pitchFamily="34" charset="-128"/>
              </a:rPr>
              <a:t>100</a:t>
            </a:r>
            <a:endParaRPr kumimoji="1" lang="ja-JP" altLang="en-US" sz="1600" b="1" dirty="0" err="1">
              <a:latin typeface="Meiryo" panose="020B0604030504040204" pitchFamily="34" charset="-128"/>
              <a:ea typeface="Meiryo" panose="020B0604030504040204" pitchFamily="34" charset="-128"/>
            </a:endParaRPr>
          </a:p>
        </p:txBody>
      </p:sp>
      <p:sp>
        <p:nvSpPr>
          <p:cNvPr id="6" name="円柱 5">
            <a:extLst>
              <a:ext uri="{FF2B5EF4-FFF2-40B4-BE49-F238E27FC236}">
                <a16:creationId xmlns:a16="http://schemas.microsoft.com/office/drawing/2014/main" id="{C0419ED6-020F-C25E-CA05-1F83FC696ABD}"/>
              </a:ext>
            </a:extLst>
          </p:cNvPr>
          <p:cNvSpPr/>
          <p:nvPr/>
        </p:nvSpPr>
        <p:spPr>
          <a:xfrm>
            <a:off x="5511303" y="5559151"/>
            <a:ext cx="715911"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600" b="1">
                <a:solidFill>
                  <a:schemeClr val="tx1"/>
                </a:solidFill>
                <a:latin typeface="Meiryo" panose="020B0604030504040204" pitchFamily="34" charset="-128"/>
                <a:ea typeface="Meiryo" panose="020B0604030504040204" pitchFamily="34" charset="-128"/>
              </a:rPr>
              <a:t>100</a:t>
            </a: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8" name="円柱 7">
            <a:extLst>
              <a:ext uri="{FF2B5EF4-FFF2-40B4-BE49-F238E27FC236}">
                <a16:creationId xmlns:a16="http://schemas.microsoft.com/office/drawing/2014/main" id="{D1F72298-FE44-2C92-0574-3FEEE4C64BC0}"/>
              </a:ext>
            </a:extLst>
          </p:cNvPr>
          <p:cNvSpPr/>
          <p:nvPr/>
        </p:nvSpPr>
        <p:spPr>
          <a:xfrm>
            <a:off x="4718365" y="5546718"/>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1200" b="1">
                <a:solidFill>
                  <a:schemeClr val="tx1"/>
                </a:solidFill>
                <a:latin typeface="Meiryo" panose="020B0604030504040204" pitchFamily="34" charset="-128"/>
                <a:ea typeface="Meiryo" panose="020B0604030504040204" pitchFamily="34" charset="-128"/>
              </a:rPr>
              <a:t>30</a:t>
            </a: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0F711D82-0814-8300-43D4-EE87780DCD73}"/>
              </a:ext>
            </a:extLst>
          </p:cNvPr>
          <p:cNvSpPr txBox="1"/>
          <p:nvPr/>
        </p:nvSpPr>
        <p:spPr>
          <a:xfrm>
            <a:off x="5853349" y="5037415"/>
            <a:ext cx="715912"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等価</a:t>
            </a:r>
          </a:p>
        </p:txBody>
      </p:sp>
      <p:cxnSp>
        <p:nvCxnSpPr>
          <p:cNvPr id="31" name="直線矢印コネクタ 30">
            <a:extLst>
              <a:ext uri="{FF2B5EF4-FFF2-40B4-BE49-F238E27FC236}">
                <a16:creationId xmlns:a16="http://schemas.microsoft.com/office/drawing/2014/main" id="{5020D626-B3D4-D756-EF09-849A7E3E2B2F}"/>
              </a:ext>
            </a:extLst>
          </p:cNvPr>
          <p:cNvCxnSpPr>
            <a:cxnSpLocks/>
          </p:cNvCxnSpPr>
          <p:nvPr/>
        </p:nvCxnSpPr>
        <p:spPr bwMode="auto">
          <a:xfrm>
            <a:off x="3668993" y="5117861"/>
            <a:ext cx="1842310" cy="441290"/>
          </a:xfrm>
          <a:prstGeom prst="straightConnector1">
            <a:avLst/>
          </a:prstGeom>
          <a:noFill/>
          <a:ln w="57150" cap="flat" cmpd="sng" algn="ctr">
            <a:solidFill>
              <a:srgbClr val="0070C0"/>
            </a:solidFill>
            <a:prstDash val="sysDot"/>
            <a:round/>
            <a:headEnd type="none" w="med" len="med"/>
            <a:tailEnd type="triangle"/>
          </a:ln>
          <a:effectLst/>
        </p:spPr>
      </p:cxnSp>
      <p:cxnSp>
        <p:nvCxnSpPr>
          <p:cNvPr id="34" name="直線矢印コネクタ 33">
            <a:extLst>
              <a:ext uri="{FF2B5EF4-FFF2-40B4-BE49-F238E27FC236}">
                <a16:creationId xmlns:a16="http://schemas.microsoft.com/office/drawing/2014/main" id="{F5E0BE19-F489-4CF3-04A4-8E9BFC091151}"/>
              </a:ext>
            </a:extLst>
          </p:cNvPr>
          <p:cNvCxnSpPr>
            <a:cxnSpLocks/>
          </p:cNvCxnSpPr>
          <p:nvPr/>
        </p:nvCxnSpPr>
        <p:spPr bwMode="auto">
          <a:xfrm>
            <a:off x="3671511" y="5128871"/>
            <a:ext cx="1022008" cy="511403"/>
          </a:xfrm>
          <a:prstGeom prst="straightConnector1">
            <a:avLst/>
          </a:prstGeom>
          <a:noFill/>
          <a:ln w="57150" cap="flat" cmpd="sng" algn="ctr">
            <a:solidFill>
              <a:srgbClr val="0070C0"/>
            </a:solidFill>
            <a:prstDash val="sysDot"/>
            <a:round/>
            <a:headEnd type="none" w="med" len="med"/>
            <a:tailEnd type="triangle"/>
          </a:ln>
          <a:effectLst/>
        </p:spPr>
      </p:cxnSp>
      <p:sp>
        <p:nvSpPr>
          <p:cNvPr id="36" name="テキスト ボックス 35">
            <a:extLst>
              <a:ext uri="{FF2B5EF4-FFF2-40B4-BE49-F238E27FC236}">
                <a16:creationId xmlns:a16="http://schemas.microsoft.com/office/drawing/2014/main" id="{F4D20CAB-AD09-7617-9BD5-C9E1367D7B19}"/>
              </a:ext>
            </a:extLst>
          </p:cNvPr>
          <p:cNvSpPr txBox="1"/>
          <p:nvPr/>
        </p:nvSpPr>
        <p:spPr>
          <a:xfrm>
            <a:off x="3256434" y="4531497"/>
            <a:ext cx="1671533" cy="369332"/>
          </a:xfrm>
          <a:prstGeom prst="rect">
            <a:avLst/>
          </a:prstGeom>
          <a:noFill/>
        </p:spPr>
        <p:txBody>
          <a:bodyPr wrap="squar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cxnSp>
        <p:nvCxnSpPr>
          <p:cNvPr id="41" name="カギ線コネクタ 40">
            <a:extLst>
              <a:ext uri="{FF2B5EF4-FFF2-40B4-BE49-F238E27FC236}">
                <a16:creationId xmlns:a16="http://schemas.microsoft.com/office/drawing/2014/main" id="{6596800A-6CFB-05D5-7E43-28314DA2079C}"/>
              </a:ext>
            </a:extLst>
          </p:cNvPr>
          <p:cNvCxnSpPr>
            <a:cxnSpLocks/>
            <a:endCxn id="26" idx="0"/>
          </p:cNvCxnSpPr>
          <p:nvPr/>
        </p:nvCxnSpPr>
        <p:spPr bwMode="auto">
          <a:xfrm rot="10800000" flipV="1">
            <a:off x="2923218" y="3917648"/>
            <a:ext cx="1876638" cy="640225"/>
          </a:xfrm>
          <a:prstGeom prst="bentConnector2">
            <a:avLst/>
          </a:prstGeom>
          <a:noFill/>
          <a:ln w="57150" cap="flat" cmpd="sng" algn="ctr">
            <a:solidFill>
              <a:schemeClr val="tx1"/>
            </a:solidFill>
            <a:prstDash val="solid"/>
            <a:round/>
            <a:headEnd type="none" w="med" len="med"/>
            <a:tailEnd type="triangle"/>
          </a:ln>
          <a:effectLst/>
        </p:spPr>
      </p:cxnSp>
      <p:sp>
        <p:nvSpPr>
          <p:cNvPr id="9" name="テキスト ボックス 8">
            <a:extLst>
              <a:ext uri="{FF2B5EF4-FFF2-40B4-BE49-F238E27FC236}">
                <a16:creationId xmlns:a16="http://schemas.microsoft.com/office/drawing/2014/main" id="{22B29E8B-D7F9-9125-8369-1E6A700CDC01}"/>
              </a:ext>
            </a:extLst>
          </p:cNvPr>
          <p:cNvSpPr txBox="1"/>
          <p:nvPr/>
        </p:nvSpPr>
        <p:spPr>
          <a:xfrm>
            <a:off x="7005267" y="4982161"/>
            <a:ext cx="1107996" cy="646331"/>
          </a:xfrm>
          <a:prstGeom prst="rect">
            <a:avLst/>
          </a:prstGeom>
          <a:noFill/>
        </p:spPr>
        <p:txBody>
          <a:bodyPr wrap="none" rtlCol="0">
            <a:spAutoFit/>
          </a:bodyPr>
          <a:lstStyle/>
          <a:p>
            <a:pPr algn="ctr"/>
            <a:r>
              <a:rPr lang="ja-JP" altLang="en-US" sz="1800" b="1" dirty="0" err="1">
                <a:latin typeface="Meiryo" panose="020B0604030504040204" pitchFamily="34" charset="-128"/>
                <a:ea typeface="Meiryo" panose="020B0604030504040204" pitchFamily="34" charset="-128"/>
              </a:rPr>
              <a:t>対にして</a:t>
            </a:r>
            <a:endParaRPr lang="en-US" altLang="ja-JP" sz="1800" b="1" dirty="0" err="1">
              <a:latin typeface="Meiryo" panose="020B0604030504040204" pitchFamily="34" charset="-128"/>
              <a:ea typeface="Meiryo" panose="020B0604030504040204" pitchFamily="34" charset="-128"/>
            </a:endParaRPr>
          </a:p>
          <a:p>
            <a:pPr algn="ctr"/>
            <a:r>
              <a:rPr kumimoji="1" lang="ja-JP" altLang="en-US" sz="1800" b="1" dirty="0" err="1">
                <a:latin typeface="Meiryo" panose="020B0604030504040204" pitchFamily="34" charset="-128"/>
                <a:ea typeface="Meiryo" panose="020B0604030504040204" pitchFamily="34" charset="-128"/>
              </a:rPr>
              <a:t>焼却</a:t>
            </a:r>
          </a:p>
        </p:txBody>
      </p:sp>
      <p:sp>
        <p:nvSpPr>
          <p:cNvPr id="10" name="角丸四角形 9">
            <a:extLst>
              <a:ext uri="{FF2B5EF4-FFF2-40B4-BE49-F238E27FC236}">
                <a16:creationId xmlns:a16="http://schemas.microsoft.com/office/drawing/2014/main" id="{002C1A04-6660-8BC7-DD6A-AA549EA115D0}"/>
              </a:ext>
            </a:extLst>
          </p:cNvPr>
          <p:cNvSpPr/>
          <p:nvPr/>
        </p:nvSpPr>
        <p:spPr>
          <a:xfrm>
            <a:off x="5210397" y="4293096"/>
            <a:ext cx="1517562" cy="1584176"/>
          </a:xfrm>
          <a:prstGeom prst="roundRect">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pic>
        <p:nvPicPr>
          <p:cNvPr id="13" name="Picture 2" descr="火・炎のイラスト">
            <a:extLst>
              <a:ext uri="{FF2B5EF4-FFF2-40B4-BE49-F238E27FC236}">
                <a16:creationId xmlns:a16="http://schemas.microsoft.com/office/drawing/2014/main" id="{117D3F0D-341E-3107-F547-65E4B859B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7244" y="4868857"/>
            <a:ext cx="736846" cy="759635"/>
          </a:xfrm>
          <a:prstGeom prst="rect">
            <a:avLst/>
          </a:prstGeom>
          <a:noFill/>
          <a:extLst>
            <a:ext uri="{909E8E84-426E-40DD-AFC4-6F175D3DCCD1}">
              <a14:hiddenFill xmlns:a14="http://schemas.microsoft.com/office/drawing/2010/main">
                <a:solidFill>
                  <a:srgbClr val="FFFFFF"/>
                </a:solidFill>
              </a14:hiddenFill>
            </a:ext>
          </a:extLst>
        </p:spPr>
      </p:pic>
      <p:sp>
        <p:nvSpPr>
          <p:cNvPr id="14" name="上矢印 13">
            <a:extLst>
              <a:ext uri="{FF2B5EF4-FFF2-40B4-BE49-F238E27FC236}">
                <a16:creationId xmlns:a16="http://schemas.microsoft.com/office/drawing/2014/main" id="{1CFC3774-B279-BDB1-F5F9-B743A813EC64}"/>
              </a:ext>
            </a:extLst>
          </p:cNvPr>
          <p:cNvSpPr/>
          <p:nvPr/>
        </p:nvSpPr>
        <p:spPr>
          <a:xfrm>
            <a:off x="4590148" y="5877272"/>
            <a:ext cx="615934" cy="480802"/>
          </a:xfrm>
          <a:prstGeom prst="upArrow">
            <a:avLst/>
          </a:prstGeom>
          <a:solidFill>
            <a:srgbClr val="0070C0"/>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5" name="テキスト ボックス 14">
            <a:extLst>
              <a:ext uri="{FF2B5EF4-FFF2-40B4-BE49-F238E27FC236}">
                <a16:creationId xmlns:a16="http://schemas.microsoft.com/office/drawing/2014/main" id="{EBC68F72-1499-AF6B-E304-9D779B25531C}"/>
              </a:ext>
            </a:extLst>
          </p:cNvPr>
          <p:cNvSpPr txBox="1"/>
          <p:nvPr/>
        </p:nvSpPr>
        <p:spPr>
          <a:xfrm>
            <a:off x="3861536" y="6449692"/>
            <a:ext cx="2071479" cy="369332"/>
          </a:xfrm>
          <a:prstGeom prst="rect">
            <a:avLst/>
          </a:prstGeom>
          <a:noFill/>
        </p:spPr>
        <p:txBody>
          <a:bodyPr wrap="square" rtlCol="0">
            <a:spAutoFit/>
          </a:bodyPr>
          <a:lstStyle/>
          <a:p>
            <a:pPr algn="ctr"/>
            <a:r>
              <a:rPr kumimoji="1" lang="ja-JP" altLang="en-US" sz="1800" b="1" dirty="0" err="1">
                <a:latin typeface="Meiryo" panose="020B0604030504040204" pitchFamily="34" charset="-128"/>
                <a:ea typeface="Meiryo" panose="020B0604030504040204" pitchFamily="34" charset="-128"/>
              </a:rPr>
              <a:t>シニョリッジ</a:t>
            </a:r>
          </a:p>
        </p:txBody>
      </p:sp>
    </p:spTree>
    <p:extLst>
      <p:ext uri="{BB962C8B-B14F-4D97-AF65-F5344CB8AC3E}">
        <p14:creationId xmlns:p14="http://schemas.microsoft.com/office/powerpoint/2010/main" val="184903301"/>
      </p:ext>
    </p:extLst>
  </p:cSld>
  <p:clrMapOvr>
    <a:masterClrMapping/>
  </p:clrMapOvr>
  <p:transition spd="med"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A0CC3-9921-4F7B-96C0-E2BDA2111A18}"/>
              </a:ext>
            </a:extLst>
          </p:cNvPr>
          <p:cNvSpPr>
            <a:spLocks noGrp="1"/>
          </p:cNvSpPr>
          <p:nvPr>
            <p:ph type="title"/>
          </p:nvPr>
        </p:nvSpPr>
        <p:spPr/>
        <p:txBody>
          <a:bodyPr/>
          <a:lstStyle/>
          <a:p>
            <a:r>
              <a:rPr kumimoji="1" lang="ja-JP" altLang="en-US"/>
              <a:t>利息を通貨発行とする仮想通貨システム</a:t>
            </a:r>
          </a:p>
        </p:txBody>
      </p:sp>
      <p:sp>
        <p:nvSpPr>
          <p:cNvPr id="3" name="コンテンツ プレースホルダー 2">
            <a:extLst>
              <a:ext uri="{FF2B5EF4-FFF2-40B4-BE49-F238E27FC236}">
                <a16:creationId xmlns:a16="http://schemas.microsoft.com/office/drawing/2014/main" id="{6BFB4500-0A7B-7722-51C0-3D041A292258}"/>
              </a:ext>
            </a:extLst>
          </p:cNvPr>
          <p:cNvSpPr>
            <a:spLocks noGrp="1"/>
          </p:cNvSpPr>
          <p:nvPr>
            <p:ph idx="1"/>
          </p:nvPr>
        </p:nvSpPr>
        <p:spPr/>
        <p:txBody>
          <a:bodyPr/>
          <a:lstStyle/>
          <a:p>
            <a:r>
              <a:rPr lang="ja-JP" altLang="en-US"/>
              <a:t>利息を通貨発行（マイニング）と考えるモデルをブロックチェーン上で実現する</a:t>
            </a:r>
            <a:endParaRPr lang="en-US" altLang="ja-JP"/>
          </a:p>
          <a:p>
            <a:pPr lvl="1"/>
            <a:r>
              <a:rPr lang="ja-JP" altLang="en-US"/>
              <a:t>銀行の利息収益をシニョリッジとする</a:t>
            </a:r>
            <a:endParaRPr lang="en-US" altLang="ja-JP"/>
          </a:p>
          <a:p>
            <a:pPr lvl="1"/>
            <a:endParaRPr lang="en-US" altLang="ja-JP"/>
          </a:p>
          <a:p>
            <a:pPr lvl="1"/>
            <a:endParaRPr kumimoji="1" lang="ja-JP" altLang="en-US"/>
          </a:p>
        </p:txBody>
      </p:sp>
      <p:sp>
        <p:nvSpPr>
          <p:cNvPr id="40" name="AutoShape 2" descr="クラウドのイラスト【線画＋塗り】">
            <a:extLst>
              <a:ext uri="{FF2B5EF4-FFF2-40B4-BE49-F238E27FC236}">
                <a16:creationId xmlns:a16="http://schemas.microsoft.com/office/drawing/2014/main" id="{5CDC4CDB-F7D8-CE31-C4A0-E28C590E1275}"/>
              </a:ext>
            </a:extLst>
          </p:cNvPr>
          <p:cNvSpPr>
            <a:spLocks noChangeAspect="1" noChangeArrowheads="1"/>
          </p:cNvSpPr>
          <p:nvPr/>
        </p:nvSpPr>
        <p:spPr bwMode="auto">
          <a:xfrm>
            <a:off x="6083360" y="41707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67" name="図 66">
            <a:extLst>
              <a:ext uri="{FF2B5EF4-FFF2-40B4-BE49-F238E27FC236}">
                <a16:creationId xmlns:a16="http://schemas.microsoft.com/office/drawing/2014/main" id="{CDC817AA-DA3A-94F8-A301-4965EBDBA12B}"/>
              </a:ext>
            </a:extLst>
          </p:cNvPr>
          <p:cNvPicPr>
            <a:picLocks noChangeAspect="1"/>
          </p:cNvPicPr>
          <p:nvPr/>
        </p:nvPicPr>
        <p:blipFill>
          <a:blip r:embed="rId2"/>
          <a:stretch>
            <a:fillRect/>
          </a:stretch>
        </p:blipFill>
        <p:spPr>
          <a:xfrm>
            <a:off x="4548134" y="1902166"/>
            <a:ext cx="4020680" cy="2975304"/>
          </a:xfrm>
          <a:prstGeom prst="rect">
            <a:avLst/>
          </a:prstGeom>
        </p:spPr>
      </p:pic>
      <p:sp>
        <p:nvSpPr>
          <p:cNvPr id="75" name="テキスト ボックス 74">
            <a:extLst>
              <a:ext uri="{FF2B5EF4-FFF2-40B4-BE49-F238E27FC236}">
                <a16:creationId xmlns:a16="http://schemas.microsoft.com/office/drawing/2014/main" id="{6CC8C9D6-9EA0-795C-A24E-C007BA9E52C9}"/>
              </a:ext>
            </a:extLst>
          </p:cNvPr>
          <p:cNvSpPr txBox="1"/>
          <p:nvPr/>
        </p:nvSpPr>
        <p:spPr>
          <a:xfrm>
            <a:off x="5722421" y="1745017"/>
            <a:ext cx="1826141"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種トークン経済圏</a:t>
            </a:r>
          </a:p>
        </p:txBody>
      </p:sp>
      <p:sp>
        <p:nvSpPr>
          <p:cNvPr id="76" name="テキスト ボックス 75">
            <a:extLst>
              <a:ext uri="{FF2B5EF4-FFF2-40B4-BE49-F238E27FC236}">
                <a16:creationId xmlns:a16="http://schemas.microsoft.com/office/drawing/2014/main" id="{39ED22FE-3D1E-F69D-F86A-5E6C9C177FB8}"/>
              </a:ext>
            </a:extLst>
          </p:cNvPr>
          <p:cNvSpPr txBox="1"/>
          <p:nvPr/>
        </p:nvSpPr>
        <p:spPr>
          <a:xfrm>
            <a:off x="5467727" y="4749193"/>
            <a:ext cx="800219" cy="461665"/>
          </a:xfrm>
          <a:prstGeom prst="rect">
            <a:avLst/>
          </a:prstGeom>
          <a:noFill/>
        </p:spPr>
        <p:txBody>
          <a:bodyPr wrap="none" rtlCol="0">
            <a:spAutoFit/>
          </a:bodyPr>
          <a:lstStyle/>
          <a:p>
            <a:pPr algn="l"/>
            <a:r>
              <a:rPr kumimoji="1" lang="ja-JP" altLang="en-US" sz="2400" b="1" dirty="0" err="1">
                <a:solidFill>
                  <a:srgbClr val="0070C0"/>
                </a:solidFill>
                <a:latin typeface="Meiryo" panose="020B0604030504040204" pitchFamily="34" charset="-128"/>
                <a:ea typeface="Meiryo" panose="020B0604030504040204" pitchFamily="34" charset="-128"/>
              </a:rPr>
              <a:t>利息</a:t>
            </a:r>
          </a:p>
        </p:txBody>
      </p:sp>
      <p:pic>
        <p:nvPicPr>
          <p:cNvPr id="82" name="グラフィックス 81">
            <a:extLst>
              <a:ext uri="{FF2B5EF4-FFF2-40B4-BE49-F238E27FC236}">
                <a16:creationId xmlns:a16="http://schemas.microsoft.com/office/drawing/2014/main" id="{713F0002-CC0D-FBFD-B043-B77D4E19F18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7522" y="4553891"/>
            <a:ext cx="610441" cy="1864615"/>
          </a:xfrm>
          <a:prstGeom prst="rect">
            <a:avLst/>
          </a:prstGeom>
        </p:spPr>
      </p:pic>
      <p:pic>
        <p:nvPicPr>
          <p:cNvPr id="85" name="図 84">
            <a:extLst>
              <a:ext uri="{FF2B5EF4-FFF2-40B4-BE49-F238E27FC236}">
                <a16:creationId xmlns:a16="http://schemas.microsoft.com/office/drawing/2014/main" id="{9989D213-42FB-7B2D-5419-B316B0011A31}"/>
              </a:ext>
            </a:extLst>
          </p:cNvPr>
          <p:cNvPicPr>
            <a:picLocks noChangeAspect="1"/>
          </p:cNvPicPr>
          <p:nvPr/>
        </p:nvPicPr>
        <p:blipFill>
          <a:blip r:embed="rId5"/>
          <a:stretch>
            <a:fillRect/>
          </a:stretch>
        </p:blipFill>
        <p:spPr>
          <a:xfrm>
            <a:off x="6990261" y="4831669"/>
            <a:ext cx="1566999" cy="1566999"/>
          </a:xfrm>
          <a:prstGeom prst="rect">
            <a:avLst/>
          </a:prstGeom>
        </p:spPr>
      </p:pic>
      <p:cxnSp>
        <p:nvCxnSpPr>
          <p:cNvPr id="87" name="直線矢印コネクタ 86">
            <a:extLst>
              <a:ext uri="{FF2B5EF4-FFF2-40B4-BE49-F238E27FC236}">
                <a16:creationId xmlns:a16="http://schemas.microsoft.com/office/drawing/2014/main" id="{BB8F0DF6-9169-FCC7-0D7A-529C861438AA}"/>
              </a:ext>
            </a:extLst>
          </p:cNvPr>
          <p:cNvCxnSpPr>
            <a:cxnSpLocks/>
            <a:stCxn id="15" idx="1"/>
          </p:cNvCxnSpPr>
          <p:nvPr/>
        </p:nvCxnSpPr>
        <p:spPr bwMode="auto">
          <a:xfrm flipH="1" flipV="1">
            <a:off x="3610423" y="6079837"/>
            <a:ext cx="2609716" cy="17491"/>
          </a:xfrm>
          <a:prstGeom prst="straightConnector1">
            <a:avLst/>
          </a:prstGeom>
          <a:noFill/>
          <a:ln w="57150" cap="flat" cmpd="sng" algn="ctr">
            <a:solidFill>
              <a:schemeClr val="tx1"/>
            </a:solidFill>
            <a:prstDash val="solid"/>
            <a:round/>
            <a:headEnd type="none" w="med" len="med"/>
            <a:tailEnd type="triangle"/>
          </a:ln>
          <a:effectLst/>
        </p:spPr>
      </p:cxnSp>
      <p:cxnSp>
        <p:nvCxnSpPr>
          <p:cNvPr id="89" name="直線矢印コネクタ 88">
            <a:extLst>
              <a:ext uri="{FF2B5EF4-FFF2-40B4-BE49-F238E27FC236}">
                <a16:creationId xmlns:a16="http://schemas.microsoft.com/office/drawing/2014/main" id="{75D1B81D-3574-8A64-F0AD-FC8C58AF2666}"/>
              </a:ext>
            </a:extLst>
          </p:cNvPr>
          <p:cNvCxnSpPr>
            <a:cxnSpLocks/>
            <a:stCxn id="10" idx="3"/>
          </p:cNvCxnSpPr>
          <p:nvPr/>
        </p:nvCxnSpPr>
        <p:spPr bwMode="auto">
          <a:xfrm>
            <a:off x="4299969" y="5452225"/>
            <a:ext cx="1587107" cy="33974"/>
          </a:xfrm>
          <a:prstGeom prst="straightConnector1">
            <a:avLst/>
          </a:prstGeom>
          <a:noFill/>
          <a:ln w="57150" cap="flat" cmpd="sng" algn="ctr">
            <a:solidFill>
              <a:schemeClr val="tx1"/>
            </a:solidFill>
            <a:prstDash val="solid"/>
            <a:round/>
            <a:headEnd type="none" w="med" len="med"/>
            <a:tailEnd type="triangle"/>
          </a:ln>
          <a:effectLst/>
        </p:spPr>
      </p:cxnSp>
      <p:sp>
        <p:nvSpPr>
          <p:cNvPr id="94" name="テキスト ボックス 93">
            <a:extLst>
              <a:ext uri="{FF2B5EF4-FFF2-40B4-BE49-F238E27FC236}">
                <a16:creationId xmlns:a16="http://schemas.microsoft.com/office/drawing/2014/main" id="{877779AE-8080-BE4B-5082-8C4A76205094}"/>
              </a:ext>
            </a:extLst>
          </p:cNvPr>
          <p:cNvSpPr txBox="1"/>
          <p:nvPr/>
        </p:nvSpPr>
        <p:spPr>
          <a:xfrm>
            <a:off x="4547095" y="6153536"/>
            <a:ext cx="543739" cy="307777"/>
          </a:xfrm>
          <a:prstGeom prst="rect">
            <a:avLst/>
          </a:prstGeom>
          <a:noFill/>
        </p:spPr>
        <p:txBody>
          <a:bodyPr wrap="none" rtlCol="0">
            <a:spAutoFit/>
          </a:bodyPr>
          <a:lstStyle/>
          <a:p>
            <a:pPr algn="l"/>
            <a:r>
              <a:rPr lang="ja-JP" altLang="en-US" sz="1400" b="1" dirty="0" err="1">
                <a:latin typeface="Meiryo" panose="020B0604030504040204" pitchFamily="34" charset="-128"/>
                <a:ea typeface="Meiryo" panose="020B0604030504040204" pitchFamily="34" charset="-128"/>
              </a:rPr>
              <a:t>貸付</a:t>
            </a:r>
            <a:endParaRPr kumimoji="1" lang="ja-JP" altLang="en-US" sz="1400" b="1" dirty="0" err="1">
              <a:latin typeface="Meiryo" panose="020B0604030504040204" pitchFamily="34" charset="-128"/>
              <a:ea typeface="Meiryo" panose="020B0604030504040204" pitchFamily="34" charset="-128"/>
            </a:endParaRPr>
          </a:p>
        </p:txBody>
      </p:sp>
      <p:sp>
        <p:nvSpPr>
          <p:cNvPr id="95" name="テキスト ボックス 94">
            <a:extLst>
              <a:ext uri="{FF2B5EF4-FFF2-40B4-BE49-F238E27FC236}">
                <a16:creationId xmlns:a16="http://schemas.microsoft.com/office/drawing/2014/main" id="{EBF99E64-420F-6B6D-896E-59C99965D17B}"/>
              </a:ext>
            </a:extLst>
          </p:cNvPr>
          <p:cNvSpPr txBox="1"/>
          <p:nvPr/>
        </p:nvSpPr>
        <p:spPr>
          <a:xfrm>
            <a:off x="4547096" y="5608849"/>
            <a:ext cx="543739" cy="307777"/>
          </a:xfrm>
          <a:prstGeom prst="rect">
            <a:avLst/>
          </a:prstGeom>
          <a:noFill/>
        </p:spPr>
        <p:txBody>
          <a:bodyPr wrap="none" rtlCol="0">
            <a:spAutoFit/>
          </a:bodyPr>
          <a:lstStyle/>
          <a:p>
            <a:pPr algn="l"/>
            <a:r>
              <a:rPr lang="ja-JP" altLang="en-US" sz="1400" b="1" dirty="0" err="1">
                <a:latin typeface="Meiryo" panose="020B0604030504040204" pitchFamily="34" charset="-128"/>
                <a:ea typeface="Meiryo" panose="020B0604030504040204" pitchFamily="34" charset="-128"/>
              </a:rPr>
              <a:t>返済</a:t>
            </a:r>
            <a:endParaRPr kumimoji="1" lang="ja-JP" altLang="en-US" sz="1400" b="1" dirty="0" err="1">
              <a:latin typeface="Meiryo" panose="020B0604030504040204" pitchFamily="34" charset="-128"/>
              <a:ea typeface="Meiryo" panose="020B0604030504040204" pitchFamily="34" charset="-128"/>
            </a:endParaRPr>
          </a:p>
        </p:txBody>
      </p:sp>
      <p:sp>
        <p:nvSpPr>
          <p:cNvPr id="96" name="テキスト ボックス 95">
            <a:extLst>
              <a:ext uri="{FF2B5EF4-FFF2-40B4-BE49-F238E27FC236}">
                <a16:creationId xmlns:a16="http://schemas.microsoft.com/office/drawing/2014/main" id="{FE01E90F-AF14-B725-86D6-B29759D3C541}"/>
              </a:ext>
            </a:extLst>
          </p:cNvPr>
          <p:cNvSpPr txBox="1"/>
          <p:nvPr/>
        </p:nvSpPr>
        <p:spPr>
          <a:xfrm>
            <a:off x="7142742" y="6344279"/>
            <a:ext cx="1005403" cy="338554"/>
          </a:xfrm>
          <a:prstGeom prst="rect">
            <a:avLst/>
          </a:prstGeom>
          <a:noFill/>
        </p:spPr>
        <p:txBody>
          <a:bodyPr wrap="none" rtlCol="0">
            <a:spAutoFit/>
          </a:bodyPr>
          <a:lstStyle/>
          <a:p>
            <a:pPr algn="l"/>
            <a:r>
              <a:rPr lang="ja-JP" altLang="en-US" sz="1600" b="1" dirty="0" err="1">
                <a:latin typeface="Meiryo" panose="020B0604030504040204" pitchFamily="34" charset="-128"/>
                <a:ea typeface="Meiryo" panose="020B0604030504040204" pitchFamily="34" charset="-128"/>
              </a:rPr>
              <a:t>種の銀行</a:t>
            </a:r>
            <a:endParaRPr kumimoji="1" lang="ja-JP" altLang="en-US" sz="1600" b="1" dirty="0" err="1">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4656EDEC-7F73-093F-D33C-7345F35BB60D}"/>
              </a:ext>
            </a:extLst>
          </p:cNvPr>
          <p:cNvSpPr txBox="1"/>
          <p:nvPr/>
        </p:nvSpPr>
        <p:spPr>
          <a:xfrm>
            <a:off x="2320972" y="5530427"/>
            <a:ext cx="800219"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債務者</a:t>
            </a:r>
          </a:p>
        </p:txBody>
      </p:sp>
      <p:pic>
        <p:nvPicPr>
          <p:cNvPr id="10" name="Picture 2" descr="ウォーターメロンの種 ストックフォト">
            <a:extLst>
              <a:ext uri="{FF2B5EF4-FFF2-40B4-BE49-F238E27FC236}">
                <a16:creationId xmlns:a16="http://schemas.microsoft.com/office/drawing/2014/main" id="{20F24932-A289-51C8-79AB-131DE7B740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9527" y="5223309"/>
            <a:ext cx="610442" cy="457832"/>
          </a:xfrm>
          <a:prstGeom prst="rect">
            <a:avLst/>
          </a:prstGeom>
          <a:noFill/>
          <a:extLst>
            <a:ext uri="{909E8E84-426E-40DD-AFC4-6F175D3DCCD1}">
              <a14:hiddenFill xmlns:a14="http://schemas.microsoft.com/office/drawing/2010/main">
                <a:solidFill>
                  <a:srgbClr val="FFFFFF"/>
                </a:solidFill>
              </a14:hiddenFill>
            </a:ext>
          </a:extLst>
        </p:spPr>
      </p:pic>
      <p:sp>
        <p:nvSpPr>
          <p:cNvPr id="12" name="円柱 11">
            <a:extLst>
              <a:ext uri="{FF2B5EF4-FFF2-40B4-BE49-F238E27FC236}">
                <a16:creationId xmlns:a16="http://schemas.microsoft.com/office/drawing/2014/main" id="{7EAE6A80-8AD6-AD20-7220-B854A0E4D042}"/>
              </a:ext>
            </a:extLst>
          </p:cNvPr>
          <p:cNvSpPr/>
          <p:nvPr/>
        </p:nvSpPr>
        <p:spPr>
          <a:xfrm>
            <a:off x="6349155" y="4800418"/>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pic>
        <p:nvPicPr>
          <p:cNvPr id="14" name="Picture 2" descr="ウォーターメロンの種 ストックフォト">
            <a:extLst>
              <a:ext uri="{FF2B5EF4-FFF2-40B4-BE49-F238E27FC236}">
                <a16:creationId xmlns:a16="http://schemas.microsoft.com/office/drawing/2014/main" id="{D27746EF-51B3-38AD-5CFA-565CD810D5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1114" y="5302079"/>
            <a:ext cx="1060331" cy="7952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ウォーターメロンの種 ストックフォト">
            <a:extLst>
              <a:ext uri="{FF2B5EF4-FFF2-40B4-BE49-F238E27FC236}">
                <a16:creationId xmlns:a16="http://schemas.microsoft.com/office/drawing/2014/main" id="{65C6C793-38C2-8F58-954A-1C24972554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139" y="5868412"/>
            <a:ext cx="610442" cy="457832"/>
          </a:xfrm>
          <a:prstGeom prst="rect">
            <a:avLst/>
          </a:prstGeom>
          <a:noFill/>
          <a:extLst>
            <a:ext uri="{909E8E84-426E-40DD-AFC4-6F175D3DCCD1}">
              <a14:hiddenFill xmlns:a14="http://schemas.microsoft.com/office/drawing/2010/main">
                <a:solidFill>
                  <a:srgbClr val="FFFFFF"/>
                </a:solidFill>
              </a14:hiddenFill>
            </a:ext>
          </a:extLst>
        </p:spPr>
      </p:pic>
      <p:sp>
        <p:nvSpPr>
          <p:cNvPr id="17" name="円柱 16">
            <a:extLst>
              <a:ext uri="{FF2B5EF4-FFF2-40B4-BE49-F238E27FC236}">
                <a16:creationId xmlns:a16="http://schemas.microsoft.com/office/drawing/2014/main" id="{6305B9ED-3416-8809-9383-8A2377BCAB67}"/>
              </a:ext>
            </a:extLst>
          </p:cNvPr>
          <p:cNvSpPr/>
          <p:nvPr/>
        </p:nvSpPr>
        <p:spPr>
          <a:xfrm>
            <a:off x="6052115" y="5309221"/>
            <a:ext cx="1035304" cy="340794"/>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18" name="円柱 17">
            <a:extLst>
              <a:ext uri="{FF2B5EF4-FFF2-40B4-BE49-F238E27FC236}">
                <a16:creationId xmlns:a16="http://schemas.microsoft.com/office/drawing/2014/main" id="{90DCBF74-9F38-48BB-FE33-9ADD01E23024}"/>
              </a:ext>
            </a:extLst>
          </p:cNvPr>
          <p:cNvSpPr/>
          <p:nvPr/>
        </p:nvSpPr>
        <p:spPr>
          <a:xfrm>
            <a:off x="5878101" y="2312142"/>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19" name="円柱 18">
            <a:extLst>
              <a:ext uri="{FF2B5EF4-FFF2-40B4-BE49-F238E27FC236}">
                <a16:creationId xmlns:a16="http://schemas.microsoft.com/office/drawing/2014/main" id="{F169A76E-45C6-0B2A-ED27-EA5CC2CC024F}"/>
              </a:ext>
            </a:extLst>
          </p:cNvPr>
          <p:cNvSpPr/>
          <p:nvPr/>
        </p:nvSpPr>
        <p:spPr>
          <a:xfrm>
            <a:off x="5617635" y="2921742"/>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20" name="円柱 19">
            <a:extLst>
              <a:ext uri="{FF2B5EF4-FFF2-40B4-BE49-F238E27FC236}">
                <a16:creationId xmlns:a16="http://schemas.microsoft.com/office/drawing/2014/main" id="{7610037F-B84A-62CC-8078-DA6ACE25F32F}"/>
              </a:ext>
            </a:extLst>
          </p:cNvPr>
          <p:cNvSpPr/>
          <p:nvPr/>
        </p:nvSpPr>
        <p:spPr>
          <a:xfrm>
            <a:off x="5185373" y="3625553"/>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21" name="円柱 20">
            <a:extLst>
              <a:ext uri="{FF2B5EF4-FFF2-40B4-BE49-F238E27FC236}">
                <a16:creationId xmlns:a16="http://schemas.microsoft.com/office/drawing/2014/main" id="{CC0D7829-D146-64E6-8B98-DE1BD7D70D7A}"/>
              </a:ext>
            </a:extLst>
          </p:cNvPr>
          <p:cNvSpPr/>
          <p:nvPr/>
        </p:nvSpPr>
        <p:spPr>
          <a:xfrm>
            <a:off x="6349155" y="3015953"/>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22" name="円柱 21">
            <a:extLst>
              <a:ext uri="{FF2B5EF4-FFF2-40B4-BE49-F238E27FC236}">
                <a16:creationId xmlns:a16="http://schemas.microsoft.com/office/drawing/2014/main" id="{206BD15B-66A0-19A9-645D-D32311ABE768}"/>
              </a:ext>
            </a:extLst>
          </p:cNvPr>
          <p:cNvSpPr/>
          <p:nvPr/>
        </p:nvSpPr>
        <p:spPr>
          <a:xfrm>
            <a:off x="6958755" y="2772113"/>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sp>
        <p:nvSpPr>
          <p:cNvPr id="23" name="円柱 22">
            <a:extLst>
              <a:ext uri="{FF2B5EF4-FFF2-40B4-BE49-F238E27FC236}">
                <a16:creationId xmlns:a16="http://schemas.microsoft.com/office/drawing/2014/main" id="{40CF627F-8610-C5C0-F71C-73007EF0C94F}"/>
              </a:ext>
            </a:extLst>
          </p:cNvPr>
          <p:cNvSpPr/>
          <p:nvPr/>
        </p:nvSpPr>
        <p:spPr>
          <a:xfrm>
            <a:off x="7346682" y="3448215"/>
            <a:ext cx="441224"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200" b="1">
              <a:solidFill>
                <a:schemeClr val="tx1"/>
              </a:solidFill>
              <a:latin typeface="Meiryo" panose="020B0604030504040204" pitchFamily="34" charset="-128"/>
              <a:ea typeface="Meiryo" panose="020B0604030504040204" pitchFamily="34" charset="-128"/>
            </a:endParaRPr>
          </a:p>
        </p:txBody>
      </p:sp>
      <p:pic>
        <p:nvPicPr>
          <p:cNvPr id="24" name="グラフィックス 23">
            <a:extLst>
              <a:ext uri="{FF2B5EF4-FFF2-40B4-BE49-F238E27FC236}">
                <a16:creationId xmlns:a16="http://schemas.microsoft.com/office/drawing/2014/main" id="{5CAD4CAE-5A7F-8974-1B9A-3B3A109FA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3068" y="3231597"/>
            <a:ext cx="352894" cy="912296"/>
          </a:xfrm>
          <a:prstGeom prst="rect">
            <a:avLst/>
          </a:prstGeom>
        </p:spPr>
      </p:pic>
      <p:pic>
        <p:nvPicPr>
          <p:cNvPr id="25" name="図 24">
            <a:extLst>
              <a:ext uri="{FF2B5EF4-FFF2-40B4-BE49-F238E27FC236}">
                <a16:creationId xmlns:a16="http://schemas.microsoft.com/office/drawing/2014/main" id="{C6AF77A3-799F-7B65-96F5-B1AD58B6592A}"/>
              </a:ext>
            </a:extLst>
          </p:cNvPr>
          <p:cNvPicPr>
            <a:picLocks noChangeAspect="1"/>
          </p:cNvPicPr>
          <p:nvPr/>
        </p:nvPicPr>
        <p:blipFill>
          <a:blip r:embed="rId9"/>
          <a:stretch>
            <a:fillRect/>
          </a:stretch>
        </p:blipFill>
        <p:spPr>
          <a:xfrm>
            <a:off x="4217776" y="2025524"/>
            <a:ext cx="1082715" cy="1082715"/>
          </a:xfrm>
          <a:prstGeom prst="rect">
            <a:avLst/>
          </a:prstGeom>
        </p:spPr>
      </p:pic>
      <p:pic>
        <p:nvPicPr>
          <p:cNvPr id="26" name="グラフィックス 25">
            <a:extLst>
              <a:ext uri="{FF2B5EF4-FFF2-40B4-BE49-F238E27FC236}">
                <a16:creationId xmlns:a16="http://schemas.microsoft.com/office/drawing/2014/main" id="{5C40ACD1-CF34-DAC4-BDE2-90F6D0D9BB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93306" y="3552635"/>
            <a:ext cx="352894" cy="912296"/>
          </a:xfrm>
          <a:prstGeom prst="rect">
            <a:avLst/>
          </a:prstGeom>
        </p:spPr>
      </p:pic>
      <p:pic>
        <p:nvPicPr>
          <p:cNvPr id="27" name="図 26">
            <a:extLst>
              <a:ext uri="{FF2B5EF4-FFF2-40B4-BE49-F238E27FC236}">
                <a16:creationId xmlns:a16="http://schemas.microsoft.com/office/drawing/2014/main" id="{9469ABAF-A1BE-9130-C3CD-4BABAE6E30AD}"/>
              </a:ext>
            </a:extLst>
          </p:cNvPr>
          <p:cNvPicPr>
            <a:picLocks noChangeAspect="1"/>
          </p:cNvPicPr>
          <p:nvPr/>
        </p:nvPicPr>
        <p:blipFill>
          <a:blip r:embed="rId9"/>
          <a:stretch>
            <a:fillRect/>
          </a:stretch>
        </p:blipFill>
        <p:spPr>
          <a:xfrm>
            <a:off x="7716938" y="1933238"/>
            <a:ext cx="1082715" cy="1082715"/>
          </a:xfrm>
          <a:prstGeom prst="rect">
            <a:avLst/>
          </a:prstGeom>
        </p:spPr>
      </p:pic>
      <p:sp>
        <p:nvSpPr>
          <p:cNvPr id="28" name="右矢印 27">
            <a:extLst>
              <a:ext uri="{FF2B5EF4-FFF2-40B4-BE49-F238E27FC236}">
                <a16:creationId xmlns:a16="http://schemas.microsoft.com/office/drawing/2014/main" id="{0BBCC8C4-203A-0FA5-556C-1F0567D56825}"/>
              </a:ext>
            </a:extLst>
          </p:cNvPr>
          <p:cNvSpPr/>
          <p:nvPr/>
        </p:nvSpPr>
        <p:spPr>
          <a:xfrm rot="1372745">
            <a:off x="5053757" y="2758898"/>
            <a:ext cx="600068" cy="197198"/>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29" name="右矢印 28">
            <a:extLst>
              <a:ext uri="{FF2B5EF4-FFF2-40B4-BE49-F238E27FC236}">
                <a16:creationId xmlns:a16="http://schemas.microsoft.com/office/drawing/2014/main" id="{35448273-018B-CB8E-CA16-964451387F08}"/>
              </a:ext>
            </a:extLst>
          </p:cNvPr>
          <p:cNvSpPr/>
          <p:nvPr/>
        </p:nvSpPr>
        <p:spPr>
          <a:xfrm rot="11043178">
            <a:off x="4436286" y="3561632"/>
            <a:ext cx="600068" cy="197198"/>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30" name="右矢印 29">
            <a:extLst>
              <a:ext uri="{FF2B5EF4-FFF2-40B4-BE49-F238E27FC236}">
                <a16:creationId xmlns:a16="http://schemas.microsoft.com/office/drawing/2014/main" id="{8EA246CC-44A3-596A-5F51-794DDE744CE2}"/>
              </a:ext>
            </a:extLst>
          </p:cNvPr>
          <p:cNvSpPr/>
          <p:nvPr/>
        </p:nvSpPr>
        <p:spPr>
          <a:xfrm rot="9517284">
            <a:off x="7335510" y="2590535"/>
            <a:ext cx="600068" cy="197198"/>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31" name="右矢印 30">
            <a:extLst>
              <a:ext uri="{FF2B5EF4-FFF2-40B4-BE49-F238E27FC236}">
                <a16:creationId xmlns:a16="http://schemas.microsoft.com/office/drawing/2014/main" id="{3661D244-FC4E-B2E8-9C02-0458684359E6}"/>
              </a:ext>
            </a:extLst>
          </p:cNvPr>
          <p:cNvSpPr/>
          <p:nvPr/>
        </p:nvSpPr>
        <p:spPr>
          <a:xfrm rot="1372745">
            <a:off x="7813024" y="3670198"/>
            <a:ext cx="755164" cy="197198"/>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061191624"/>
      </p:ext>
    </p:extLst>
  </p:cSld>
  <p:clrMapOvr>
    <a:masterClrMapping/>
  </p:clrMapOvr>
  <p:transition spd="med"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D8561A0-74A9-F646-AFE6-77622B91991B}"/>
              </a:ext>
            </a:extLst>
          </p:cNvPr>
          <p:cNvSpPr>
            <a:spLocks noGrp="1"/>
          </p:cNvSpPr>
          <p:nvPr>
            <p:ph type="title"/>
          </p:nvPr>
        </p:nvSpPr>
        <p:spPr/>
        <p:txBody>
          <a:bodyPr/>
          <a:lstStyle/>
          <a:p>
            <a:r>
              <a:rPr lang="ja-JP" altLang="en-US"/>
              <a:t>伝統固有種の種（堀池高菜）の栽培者拡大への利用</a:t>
            </a:r>
          </a:p>
        </p:txBody>
      </p:sp>
      <p:sp>
        <p:nvSpPr>
          <p:cNvPr id="3" name="コンテンツ プレースホルダー 2">
            <a:extLst>
              <a:ext uri="{FF2B5EF4-FFF2-40B4-BE49-F238E27FC236}">
                <a16:creationId xmlns:a16="http://schemas.microsoft.com/office/drawing/2014/main" id="{0E01202E-EBC6-8C4E-BD1F-250FE77D6CE5}"/>
              </a:ext>
            </a:extLst>
          </p:cNvPr>
          <p:cNvSpPr>
            <a:spLocks noGrp="1"/>
          </p:cNvSpPr>
          <p:nvPr>
            <p:ph idx="1"/>
          </p:nvPr>
        </p:nvSpPr>
        <p:spPr/>
        <p:txBody>
          <a:bodyPr/>
          <a:lstStyle/>
          <a:p>
            <a:r>
              <a:rPr lang="ja-JP" altLang="en-US"/>
              <a:t>消滅が危惧される伝統固有種</a:t>
            </a:r>
            <a:endParaRPr lang="en-US" altLang="ja-JP"/>
          </a:p>
          <a:p>
            <a:r>
              <a:rPr lang="ja-JP" altLang="en-US"/>
              <a:t>トークン経済の特性を利用して，経済的インセンティブによる栽培者の増加を狙う</a:t>
            </a:r>
            <a:endParaRPr lang="en-US" altLang="ja-JP"/>
          </a:p>
        </p:txBody>
      </p:sp>
      <p:pic>
        <p:nvPicPr>
          <p:cNvPr id="7" name="Picture 2" descr="タカナ - Wikipedia">
            <a:extLst>
              <a:ext uri="{FF2B5EF4-FFF2-40B4-BE49-F238E27FC236}">
                <a16:creationId xmlns:a16="http://schemas.microsoft.com/office/drawing/2014/main" id="{09C8603B-88AE-9F08-BCAC-A5BEC13E7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039" y="2132856"/>
            <a:ext cx="2332626" cy="17494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タカナ - Wikipedia">
            <a:extLst>
              <a:ext uri="{FF2B5EF4-FFF2-40B4-BE49-F238E27FC236}">
                <a16:creationId xmlns:a16="http://schemas.microsoft.com/office/drawing/2014/main" id="{AD934D92-6C63-3D63-1D86-331189DEB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7039" y="4349583"/>
            <a:ext cx="2332626" cy="1749470"/>
          </a:xfrm>
          <a:prstGeom prst="rect">
            <a:avLst/>
          </a:prstGeom>
          <a:noFill/>
          <a:extLst>
            <a:ext uri="{909E8E84-426E-40DD-AFC4-6F175D3DCCD1}">
              <a14:hiddenFill xmlns:a14="http://schemas.microsoft.com/office/drawing/2010/main">
                <a:solidFill>
                  <a:srgbClr val="FFFFFF"/>
                </a:solidFill>
              </a14:hiddenFill>
            </a:ext>
          </a:extLst>
        </p:spPr>
      </p:pic>
      <p:pic>
        <p:nvPicPr>
          <p:cNvPr id="27" name="グラフィックス 26">
            <a:extLst>
              <a:ext uri="{FF2B5EF4-FFF2-40B4-BE49-F238E27FC236}">
                <a16:creationId xmlns:a16="http://schemas.microsoft.com/office/drawing/2014/main" id="{AE74C06D-B833-2E3F-D6D3-E36B006290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9757" y="2616678"/>
            <a:ext cx="774155" cy="1173404"/>
          </a:xfrm>
          <a:prstGeom prst="rect">
            <a:avLst/>
          </a:prstGeom>
        </p:spPr>
      </p:pic>
      <p:pic>
        <p:nvPicPr>
          <p:cNvPr id="28" name="図 27">
            <a:extLst>
              <a:ext uri="{FF2B5EF4-FFF2-40B4-BE49-F238E27FC236}">
                <a16:creationId xmlns:a16="http://schemas.microsoft.com/office/drawing/2014/main" id="{BB7D7D56-94B3-5C6F-40BF-26C144623044}"/>
              </a:ext>
            </a:extLst>
          </p:cNvPr>
          <p:cNvPicPr>
            <a:picLocks noChangeAspect="1"/>
          </p:cNvPicPr>
          <p:nvPr/>
        </p:nvPicPr>
        <p:blipFill>
          <a:blip r:embed="rId5"/>
          <a:stretch>
            <a:fillRect/>
          </a:stretch>
        </p:blipFill>
        <p:spPr>
          <a:xfrm>
            <a:off x="4030427" y="4196005"/>
            <a:ext cx="1772816" cy="1772816"/>
          </a:xfrm>
          <a:prstGeom prst="rect">
            <a:avLst/>
          </a:prstGeom>
        </p:spPr>
      </p:pic>
      <p:pic>
        <p:nvPicPr>
          <p:cNvPr id="29" name="Picture 4" descr="阿蘇高菜｜千歳農園 / 観葉植物、農業資材、種・苗の販売">
            <a:extLst>
              <a:ext uri="{FF2B5EF4-FFF2-40B4-BE49-F238E27FC236}">
                <a16:creationId xmlns:a16="http://schemas.microsoft.com/office/drawing/2014/main" id="{C1B04720-F5B8-1F5D-5A1D-B478923650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6190" y="3007591"/>
            <a:ext cx="872617" cy="96471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線矢印コネクタ 31">
            <a:extLst>
              <a:ext uri="{FF2B5EF4-FFF2-40B4-BE49-F238E27FC236}">
                <a16:creationId xmlns:a16="http://schemas.microsoft.com/office/drawing/2014/main" id="{36063814-47E9-8066-96A6-0647673EDCDA}"/>
              </a:ext>
            </a:extLst>
          </p:cNvPr>
          <p:cNvCxnSpPr>
            <a:endCxn id="27" idx="1"/>
          </p:cNvCxnSpPr>
          <p:nvPr/>
        </p:nvCxnSpPr>
        <p:spPr bwMode="auto">
          <a:xfrm flipV="1">
            <a:off x="3071664" y="3203380"/>
            <a:ext cx="1458093" cy="868810"/>
          </a:xfrm>
          <a:prstGeom prst="straightConnector1">
            <a:avLst/>
          </a:prstGeom>
          <a:noFill/>
          <a:ln w="57150" cap="flat" cmpd="sng" algn="ctr">
            <a:solidFill>
              <a:schemeClr val="tx1"/>
            </a:solidFill>
            <a:prstDash val="solid"/>
            <a:round/>
            <a:headEnd type="none" w="med" len="med"/>
            <a:tailEnd type="triangle"/>
          </a:ln>
          <a:effectLst/>
        </p:spPr>
      </p:cxnSp>
      <p:cxnSp>
        <p:nvCxnSpPr>
          <p:cNvPr id="33" name="直線矢印コネクタ 32">
            <a:extLst>
              <a:ext uri="{FF2B5EF4-FFF2-40B4-BE49-F238E27FC236}">
                <a16:creationId xmlns:a16="http://schemas.microsoft.com/office/drawing/2014/main" id="{120D6EA3-5107-4018-F10F-34ECB41CC0FB}"/>
              </a:ext>
            </a:extLst>
          </p:cNvPr>
          <p:cNvCxnSpPr>
            <a:cxnSpLocks/>
          </p:cNvCxnSpPr>
          <p:nvPr/>
        </p:nvCxnSpPr>
        <p:spPr bwMode="auto">
          <a:xfrm>
            <a:off x="3071664" y="4068826"/>
            <a:ext cx="1368152" cy="1155492"/>
          </a:xfrm>
          <a:prstGeom prst="straightConnector1">
            <a:avLst/>
          </a:prstGeom>
          <a:noFill/>
          <a:ln w="57150" cap="flat" cmpd="sng" algn="ctr">
            <a:solidFill>
              <a:schemeClr val="tx1"/>
            </a:solidFill>
            <a:prstDash val="solid"/>
            <a:round/>
            <a:headEnd type="none" w="med" len="med"/>
            <a:tailEnd type="triangle"/>
          </a:ln>
          <a:effectLst/>
        </p:spPr>
      </p:cxnSp>
      <p:sp>
        <p:nvSpPr>
          <p:cNvPr id="36" name="右矢印 35">
            <a:extLst>
              <a:ext uri="{FF2B5EF4-FFF2-40B4-BE49-F238E27FC236}">
                <a16:creationId xmlns:a16="http://schemas.microsoft.com/office/drawing/2014/main" id="{584840D2-D0FF-694F-B83F-BEC94D454682}"/>
              </a:ext>
            </a:extLst>
          </p:cNvPr>
          <p:cNvSpPr/>
          <p:nvPr/>
        </p:nvSpPr>
        <p:spPr>
          <a:xfrm>
            <a:off x="7710131" y="5494788"/>
            <a:ext cx="464567" cy="422452"/>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39" name="右矢印 38">
            <a:extLst>
              <a:ext uri="{FF2B5EF4-FFF2-40B4-BE49-F238E27FC236}">
                <a16:creationId xmlns:a16="http://schemas.microsoft.com/office/drawing/2014/main" id="{63B128EF-F91B-CEAB-0A9E-6AC643E6D606}"/>
              </a:ext>
            </a:extLst>
          </p:cNvPr>
          <p:cNvSpPr/>
          <p:nvPr/>
        </p:nvSpPr>
        <p:spPr>
          <a:xfrm>
            <a:off x="7710131" y="3287351"/>
            <a:ext cx="464567" cy="422452"/>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pic>
        <p:nvPicPr>
          <p:cNvPr id="41" name="Picture 4" descr="阿蘇高菜｜千歳農園 / 観葉植物、農業資材、種・苗の販売">
            <a:extLst>
              <a:ext uri="{FF2B5EF4-FFF2-40B4-BE49-F238E27FC236}">
                <a16:creationId xmlns:a16="http://schemas.microsoft.com/office/drawing/2014/main" id="{C74259E4-B984-F0C8-9E0D-BA618A4734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489" y="3128294"/>
            <a:ext cx="1324143" cy="1765524"/>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a:extLst>
              <a:ext uri="{FF2B5EF4-FFF2-40B4-BE49-F238E27FC236}">
                <a16:creationId xmlns:a16="http://schemas.microsoft.com/office/drawing/2014/main" id="{25D2C4C9-F256-62C3-0104-E5F7FCA4C1ED}"/>
              </a:ext>
            </a:extLst>
          </p:cNvPr>
          <p:cNvPicPr>
            <a:picLocks noChangeAspect="1"/>
          </p:cNvPicPr>
          <p:nvPr/>
        </p:nvPicPr>
        <p:blipFill>
          <a:blip r:embed="rId7"/>
          <a:stretch>
            <a:fillRect/>
          </a:stretch>
        </p:blipFill>
        <p:spPr>
          <a:xfrm>
            <a:off x="1853819" y="3324323"/>
            <a:ext cx="1373467" cy="1373467"/>
          </a:xfrm>
          <a:prstGeom prst="rect">
            <a:avLst/>
          </a:prstGeom>
        </p:spPr>
      </p:pic>
      <p:sp>
        <p:nvSpPr>
          <p:cNvPr id="43" name="円柱 42">
            <a:extLst>
              <a:ext uri="{FF2B5EF4-FFF2-40B4-BE49-F238E27FC236}">
                <a16:creationId xmlns:a16="http://schemas.microsoft.com/office/drawing/2014/main" id="{7CECADC2-8EB7-903E-A1FD-A8AE64C98453}"/>
              </a:ext>
            </a:extLst>
          </p:cNvPr>
          <p:cNvSpPr/>
          <p:nvPr/>
        </p:nvSpPr>
        <p:spPr>
          <a:xfrm>
            <a:off x="2251712" y="3063009"/>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4" name="円柱 43">
            <a:extLst>
              <a:ext uri="{FF2B5EF4-FFF2-40B4-BE49-F238E27FC236}">
                <a16:creationId xmlns:a16="http://schemas.microsoft.com/office/drawing/2014/main" id="{B35BA51E-7FBA-519D-6F16-41F9087A3B53}"/>
              </a:ext>
            </a:extLst>
          </p:cNvPr>
          <p:cNvSpPr/>
          <p:nvPr/>
        </p:nvSpPr>
        <p:spPr>
          <a:xfrm>
            <a:off x="2251712" y="2722510"/>
            <a:ext cx="668671"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5" name="右矢印 44">
            <a:extLst>
              <a:ext uri="{FF2B5EF4-FFF2-40B4-BE49-F238E27FC236}">
                <a16:creationId xmlns:a16="http://schemas.microsoft.com/office/drawing/2014/main" id="{C378AF95-C1F9-7EB5-33B7-974A50A20908}"/>
              </a:ext>
            </a:extLst>
          </p:cNvPr>
          <p:cNvSpPr/>
          <p:nvPr/>
        </p:nvSpPr>
        <p:spPr>
          <a:xfrm>
            <a:off x="7719665" y="2321919"/>
            <a:ext cx="464567" cy="422452"/>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pic>
        <p:nvPicPr>
          <p:cNvPr id="46" name="Picture 4" descr="阿蘇高菜｜千歳農園 / 観葉植物、農業資材、種・苗の販売">
            <a:extLst>
              <a:ext uri="{FF2B5EF4-FFF2-40B4-BE49-F238E27FC236}">
                <a16:creationId xmlns:a16="http://schemas.microsoft.com/office/drawing/2014/main" id="{B61E9EB7-4C34-2B90-0DF4-4E19A74154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3660" y="5434883"/>
            <a:ext cx="872617" cy="964714"/>
          </a:xfrm>
          <a:prstGeom prst="rect">
            <a:avLst/>
          </a:prstGeom>
          <a:noFill/>
          <a:extLst>
            <a:ext uri="{909E8E84-426E-40DD-AFC4-6F175D3DCCD1}">
              <a14:hiddenFill xmlns:a14="http://schemas.microsoft.com/office/drawing/2010/main">
                <a:solidFill>
                  <a:srgbClr val="FFFFFF"/>
                </a:solidFill>
              </a14:hiddenFill>
            </a:ext>
          </a:extLst>
        </p:spPr>
      </p:pic>
      <p:pic>
        <p:nvPicPr>
          <p:cNvPr id="47" name="図 46">
            <a:extLst>
              <a:ext uri="{FF2B5EF4-FFF2-40B4-BE49-F238E27FC236}">
                <a16:creationId xmlns:a16="http://schemas.microsoft.com/office/drawing/2014/main" id="{34CBE7C0-22F9-CCF7-91E5-DDC8B3DD8F96}"/>
              </a:ext>
            </a:extLst>
          </p:cNvPr>
          <p:cNvPicPr>
            <a:picLocks noChangeAspect="1"/>
          </p:cNvPicPr>
          <p:nvPr/>
        </p:nvPicPr>
        <p:blipFill>
          <a:blip r:embed="rId8"/>
          <a:stretch>
            <a:fillRect/>
          </a:stretch>
        </p:blipFill>
        <p:spPr>
          <a:xfrm>
            <a:off x="8218674" y="2121777"/>
            <a:ext cx="1215338" cy="822735"/>
          </a:xfrm>
          <a:prstGeom prst="rect">
            <a:avLst/>
          </a:prstGeom>
        </p:spPr>
      </p:pic>
      <p:pic>
        <p:nvPicPr>
          <p:cNvPr id="48" name="図 47">
            <a:extLst>
              <a:ext uri="{FF2B5EF4-FFF2-40B4-BE49-F238E27FC236}">
                <a16:creationId xmlns:a16="http://schemas.microsoft.com/office/drawing/2014/main" id="{B24A072C-20AC-B27B-9D0F-8BAEDDDAECEF}"/>
              </a:ext>
            </a:extLst>
          </p:cNvPr>
          <p:cNvPicPr>
            <a:picLocks noChangeAspect="1"/>
          </p:cNvPicPr>
          <p:nvPr/>
        </p:nvPicPr>
        <p:blipFill>
          <a:blip r:embed="rId9"/>
          <a:stretch>
            <a:fillRect/>
          </a:stretch>
        </p:blipFill>
        <p:spPr>
          <a:xfrm>
            <a:off x="8205824" y="4407090"/>
            <a:ext cx="1512168" cy="845035"/>
          </a:xfrm>
          <a:prstGeom prst="rect">
            <a:avLst/>
          </a:prstGeom>
        </p:spPr>
      </p:pic>
      <p:sp>
        <p:nvSpPr>
          <p:cNvPr id="49" name="右矢印 48">
            <a:extLst>
              <a:ext uri="{FF2B5EF4-FFF2-40B4-BE49-F238E27FC236}">
                <a16:creationId xmlns:a16="http://schemas.microsoft.com/office/drawing/2014/main" id="{7AF8A206-0D60-92F7-F6E1-096EE3FAB4AC}"/>
              </a:ext>
            </a:extLst>
          </p:cNvPr>
          <p:cNvSpPr/>
          <p:nvPr/>
        </p:nvSpPr>
        <p:spPr>
          <a:xfrm>
            <a:off x="7708581" y="4638399"/>
            <a:ext cx="464567" cy="422452"/>
          </a:xfrm>
          <a:prstGeom prst="right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50" name="テキスト ボックス 49">
            <a:extLst>
              <a:ext uri="{FF2B5EF4-FFF2-40B4-BE49-F238E27FC236}">
                <a16:creationId xmlns:a16="http://schemas.microsoft.com/office/drawing/2014/main" id="{CC4C0869-D62D-DE91-CDDF-7AE3E0768856}"/>
              </a:ext>
            </a:extLst>
          </p:cNvPr>
          <p:cNvSpPr txBox="1"/>
          <p:nvPr/>
        </p:nvSpPr>
        <p:spPr>
          <a:xfrm>
            <a:off x="9473080" y="2385925"/>
            <a:ext cx="1005403"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加工食品</a:t>
            </a:r>
          </a:p>
        </p:txBody>
      </p:sp>
      <p:sp>
        <p:nvSpPr>
          <p:cNvPr id="51" name="テキスト ボックス 50">
            <a:extLst>
              <a:ext uri="{FF2B5EF4-FFF2-40B4-BE49-F238E27FC236}">
                <a16:creationId xmlns:a16="http://schemas.microsoft.com/office/drawing/2014/main" id="{CF3057DD-E1C4-F5D4-562C-B57D5C961C42}"/>
              </a:ext>
            </a:extLst>
          </p:cNvPr>
          <p:cNvSpPr txBox="1"/>
          <p:nvPr/>
        </p:nvSpPr>
        <p:spPr>
          <a:xfrm>
            <a:off x="9822215" y="4741198"/>
            <a:ext cx="1005403"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加工食品</a:t>
            </a:r>
          </a:p>
        </p:txBody>
      </p:sp>
      <p:sp>
        <p:nvSpPr>
          <p:cNvPr id="52" name="テキスト ボックス 51">
            <a:extLst>
              <a:ext uri="{FF2B5EF4-FFF2-40B4-BE49-F238E27FC236}">
                <a16:creationId xmlns:a16="http://schemas.microsoft.com/office/drawing/2014/main" id="{03D98339-C2B1-95D6-6CC8-7C0E1FAB86E2}"/>
              </a:ext>
            </a:extLst>
          </p:cNvPr>
          <p:cNvSpPr txBox="1"/>
          <p:nvPr/>
        </p:nvSpPr>
        <p:spPr>
          <a:xfrm>
            <a:off x="9140571" y="3366827"/>
            <a:ext cx="389850"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a:t>
            </a:r>
          </a:p>
        </p:txBody>
      </p:sp>
      <p:sp>
        <p:nvSpPr>
          <p:cNvPr id="53" name="テキスト ボックス 52">
            <a:extLst>
              <a:ext uri="{FF2B5EF4-FFF2-40B4-BE49-F238E27FC236}">
                <a16:creationId xmlns:a16="http://schemas.microsoft.com/office/drawing/2014/main" id="{B95210AA-F954-647C-F8E4-3D090C4E2A70}"/>
              </a:ext>
            </a:extLst>
          </p:cNvPr>
          <p:cNvSpPr txBox="1"/>
          <p:nvPr/>
        </p:nvSpPr>
        <p:spPr>
          <a:xfrm>
            <a:off x="9168280" y="5760893"/>
            <a:ext cx="389850"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a:t>
            </a:r>
          </a:p>
        </p:txBody>
      </p:sp>
    </p:spTree>
    <p:extLst>
      <p:ext uri="{BB962C8B-B14F-4D97-AF65-F5344CB8AC3E}">
        <p14:creationId xmlns:p14="http://schemas.microsoft.com/office/powerpoint/2010/main" val="2357677820"/>
      </p:ext>
    </p:extLst>
  </p:cSld>
  <p:clrMapOvr>
    <a:masterClrMapping/>
  </p:clrMapOvr>
  <p:transition spd="med" advClick="0"/>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024740-36FB-7020-FE58-5F76D202DE73}"/>
              </a:ext>
            </a:extLst>
          </p:cNvPr>
          <p:cNvSpPr>
            <a:spLocks noGrp="1"/>
          </p:cNvSpPr>
          <p:nvPr>
            <p:ph type="title"/>
          </p:nvPr>
        </p:nvSpPr>
        <p:spPr/>
        <p:txBody>
          <a:bodyPr/>
          <a:lstStyle/>
          <a:p>
            <a:r>
              <a:rPr lang="ja-JP" altLang="en-US"/>
              <a:t>古代日本の出挙（すいこ）</a:t>
            </a:r>
            <a:endParaRPr kumimoji="1" lang="ja-JP" altLang="en-US"/>
          </a:p>
        </p:txBody>
      </p:sp>
      <p:sp>
        <p:nvSpPr>
          <p:cNvPr id="3" name="コンテンツ プレースホルダー 2">
            <a:extLst>
              <a:ext uri="{FF2B5EF4-FFF2-40B4-BE49-F238E27FC236}">
                <a16:creationId xmlns:a16="http://schemas.microsoft.com/office/drawing/2014/main" id="{492CDCB7-DA77-59D8-CE14-54755990FD5E}"/>
              </a:ext>
            </a:extLst>
          </p:cNvPr>
          <p:cNvSpPr>
            <a:spLocks noGrp="1"/>
          </p:cNvSpPr>
          <p:nvPr>
            <p:ph idx="1"/>
          </p:nvPr>
        </p:nvSpPr>
        <p:spPr/>
        <p:txBody>
          <a:bodyPr/>
          <a:lstStyle/>
          <a:p>
            <a:r>
              <a:rPr lang="ja-JP" altLang="en-US"/>
              <a:t>利子付き種籾の貸し出し制度</a:t>
            </a:r>
            <a:endParaRPr lang="en-US" altLang="ja-JP"/>
          </a:p>
          <a:p>
            <a:pPr lvl="1"/>
            <a:r>
              <a:rPr lang="ja-JP" altLang="en-US"/>
              <a:t>神社や屯倉（みやけ）の元来の機能は種の銀行</a:t>
            </a:r>
            <a:endParaRPr lang="en-US" altLang="ja-JP"/>
          </a:p>
          <a:p>
            <a:pPr lvl="1"/>
            <a:r>
              <a:rPr lang="ja-JP" altLang="en-US"/>
              <a:t>利率は，</a:t>
            </a:r>
            <a:r>
              <a:rPr lang="en-US" altLang="ja-JP"/>
              <a:t>30% ~ 100%</a:t>
            </a:r>
          </a:p>
          <a:p>
            <a:pPr lvl="1"/>
            <a:r>
              <a:rPr kumimoji="1" lang="ja-JP" altLang="en-US"/>
              <a:t>初穂料は、利子の起源</a:t>
            </a:r>
            <a:endParaRPr kumimoji="1" lang="en-US" altLang="ja-JP"/>
          </a:p>
          <a:p>
            <a:pPr lvl="1"/>
            <a:r>
              <a:rPr kumimoji="1" lang="ja-JP" altLang="en-US"/>
              <a:t>利子とは豊作への感謝</a:t>
            </a:r>
            <a:endParaRPr kumimoji="1" lang="en-US" altLang="ja-JP"/>
          </a:p>
          <a:p>
            <a:pPr lvl="1"/>
            <a:endParaRPr lang="en-US" altLang="ja-JP"/>
          </a:p>
          <a:p>
            <a:pPr lvl="1"/>
            <a:endParaRPr kumimoji="1" lang="en-US" altLang="ja-JP"/>
          </a:p>
          <a:p>
            <a:pPr lvl="1"/>
            <a:endParaRPr lang="en-US" altLang="ja-JP"/>
          </a:p>
          <a:p>
            <a:pPr lvl="1"/>
            <a:endParaRPr kumimoji="1" lang="en-US" altLang="ja-JP"/>
          </a:p>
          <a:p>
            <a:pPr lvl="1"/>
            <a:endParaRPr lang="en-US" altLang="ja-JP"/>
          </a:p>
          <a:p>
            <a:pPr lvl="1"/>
            <a:endParaRPr kumimoji="1" lang="en-US" altLang="ja-JP"/>
          </a:p>
          <a:p>
            <a:pPr lvl="1"/>
            <a:endParaRPr lang="en-US" altLang="ja-JP"/>
          </a:p>
          <a:p>
            <a:pPr lvl="1"/>
            <a:endParaRPr kumimoji="1" lang="ja-JP" altLang="en-US"/>
          </a:p>
        </p:txBody>
      </p:sp>
      <p:pic>
        <p:nvPicPr>
          <p:cNvPr id="4098" name="Picture 2" descr="神社のイラスト | イラスト無料・かわいいテンプレート">
            <a:extLst>
              <a:ext uri="{FF2B5EF4-FFF2-40B4-BE49-F238E27FC236}">
                <a16:creationId xmlns:a16="http://schemas.microsoft.com/office/drawing/2014/main" id="{94A594EB-2DFE-CB2D-E4D3-851CD951F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320" y="3499657"/>
            <a:ext cx="2389554" cy="179216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米俵と稲のイラスト | フリー素材 イラストミント">
            <a:extLst>
              <a:ext uri="{FF2B5EF4-FFF2-40B4-BE49-F238E27FC236}">
                <a16:creationId xmlns:a16="http://schemas.microsoft.com/office/drawing/2014/main" id="{83609A65-7B1B-331D-8AC8-EE3B2ACD84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838" y="2866968"/>
            <a:ext cx="1295724" cy="11752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米俵と稲のイラスト | フリー素材 イラストミント">
            <a:extLst>
              <a:ext uri="{FF2B5EF4-FFF2-40B4-BE49-F238E27FC236}">
                <a16:creationId xmlns:a16="http://schemas.microsoft.com/office/drawing/2014/main" id="{BC24CCD0-1EAA-1243-A65B-D5731F3F7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3490" y="4693670"/>
            <a:ext cx="1295724" cy="11752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米俵と稲のイラスト | フリー素材 イラストミント">
            <a:extLst>
              <a:ext uri="{FF2B5EF4-FFF2-40B4-BE49-F238E27FC236}">
                <a16:creationId xmlns:a16="http://schemas.microsoft.com/office/drawing/2014/main" id="{D8D51891-CC96-0901-DF39-48E25CBC8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164" y="3780319"/>
            <a:ext cx="1295724" cy="1175211"/>
          </a:xfrm>
          <a:prstGeom prst="rect">
            <a:avLst/>
          </a:prstGeom>
          <a:noFill/>
          <a:extLst>
            <a:ext uri="{909E8E84-426E-40DD-AFC4-6F175D3DCCD1}">
              <a14:hiddenFill xmlns:a14="http://schemas.microsoft.com/office/drawing/2010/main">
                <a:solidFill>
                  <a:srgbClr val="FFFFFF"/>
                </a:solidFill>
              </a14:hiddenFill>
            </a:ext>
          </a:extLst>
        </p:spPr>
      </p:pic>
      <p:sp>
        <p:nvSpPr>
          <p:cNvPr id="4" name="左矢印 3">
            <a:extLst>
              <a:ext uri="{FF2B5EF4-FFF2-40B4-BE49-F238E27FC236}">
                <a16:creationId xmlns:a16="http://schemas.microsoft.com/office/drawing/2014/main" id="{B9F4A01C-F3E9-9B66-E4A3-50E4C02A46D5}"/>
              </a:ext>
            </a:extLst>
          </p:cNvPr>
          <p:cNvSpPr/>
          <p:nvPr/>
        </p:nvSpPr>
        <p:spPr>
          <a:xfrm>
            <a:off x="3084803" y="4216967"/>
            <a:ext cx="864096" cy="432048"/>
          </a:xfrm>
          <a:prstGeom prst="leftArrow">
            <a:avLst/>
          </a:prstGeom>
          <a:solidFill>
            <a:srgbClr val="0070C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9" name="左矢印 8">
            <a:extLst>
              <a:ext uri="{FF2B5EF4-FFF2-40B4-BE49-F238E27FC236}">
                <a16:creationId xmlns:a16="http://schemas.microsoft.com/office/drawing/2014/main" id="{F9CE7A30-EBA7-5F0E-DEDD-B9BDD9293D1F}"/>
              </a:ext>
            </a:extLst>
          </p:cNvPr>
          <p:cNvSpPr/>
          <p:nvPr/>
        </p:nvSpPr>
        <p:spPr>
          <a:xfrm rot="20240186">
            <a:off x="2980935" y="3551028"/>
            <a:ext cx="864096" cy="432048"/>
          </a:xfrm>
          <a:prstGeom prst="leftArrow">
            <a:avLst/>
          </a:prstGeom>
          <a:solidFill>
            <a:srgbClr val="0070C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0" name="左矢印 9">
            <a:extLst>
              <a:ext uri="{FF2B5EF4-FFF2-40B4-BE49-F238E27FC236}">
                <a16:creationId xmlns:a16="http://schemas.microsoft.com/office/drawing/2014/main" id="{561ECE5B-1451-EBD5-330A-4B5F8AE75885}"/>
              </a:ext>
            </a:extLst>
          </p:cNvPr>
          <p:cNvSpPr/>
          <p:nvPr/>
        </p:nvSpPr>
        <p:spPr>
          <a:xfrm rot="1773537">
            <a:off x="3109057" y="4878692"/>
            <a:ext cx="864096" cy="432048"/>
          </a:xfrm>
          <a:prstGeom prst="leftArrow">
            <a:avLst/>
          </a:prstGeom>
          <a:solidFill>
            <a:srgbClr val="0070C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5" name="テキスト ボックス 4">
            <a:extLst>
              <a:ext uri="{FF2B5EF4-FFF2-40B4-BE49-F238E27FC236}">
                <a16:creationId xmlns:a16="http://schemas.microsoft.com/office/drawing/2014/main" id="{57779798-68EF-29A5-E15E-FAA423881E4D}"/>
              </a:ext>
            </a:extLst>
          </p:cNvPr>
          <p:cNvSpPr txBox="1"/>
          <p:nvPr/>
        </p:nvSpPr>
        <p:spPr>
          <a:xfrm>
            <a:off x="709421" y="5467159"/>
            <a:ext cx="2723823" cy="923330"/>
          </a:xfrm>
          <a:prstGeom prst="rect">
            <a:avLst/>
          </a:prstGeom>
          <a:noFill/>
        </p:spPr>
        <p:txBody>
          <a:bodyPr wrap="none" rtlCol="0">
            <a:spAutoFit/>
          </a:bodyPr>
          <a:lstStyle/>
          <a:p>
            <a:pPr algn="ctr"/>
            <a:r>
              <a:rPr kumimoji="1" lang="ja-JP" altLang="en-US" sz="1800" b="1" dirty="0" err="1">
                <a:latin typeface="Meiryo" panose="020B0604030504040204" pitchFamily="34" charset="-128"/>
                <a:ea typeface="Meiryo" panose="020B0604030504040204" pitchFamily="34" charset="-128"/>
              </a:rPr>
              <a:t>種の銀行として機能</a:t>
            </a:r>
            <a:endParaRPr kumimoji="1" lang="en-US" altLang="ja-JP" sz="1800" b="1" dirty="0" err="1">
              <a:latin typeface="Meiryo" panose="020B0604030504040204" pitchFamily="34" charset="-128"/>
              <a:ea typeface="Meiryo" panose="020B0604030504040204" pitchFamily="34" charset="-128"/>
            </a:endParaRPr>
          </a:p>
          <a:p>
            <a:pPr algn="ctr"/>
            <a:r>
              <a:rPr lang="ja-JP" altLang="en-US" sz="1800" b="1" dirty="0" err="1">
                <a:latin typeface="Meiryo" panose="020B0604030504040204" pitchFamily="34" charset="-128"/>
                <a:ea typeface="Meiryo" panose="020B0604030504040204" pitchFamily="34" charset="-128"/>
              </a:rPr>
              <a:t>地域の農地開拓の拠点</a:t>
            </a:r>
          </a:p>
          <a:p>
            <a:pPr algn="ctr"/>
            <a:r>
              <a:rPr lang="ja-JP" altLang="en-US" sz="1800" b="1" dirty="0" err="1">
                <a:latin typeface="Meiryo" panose="020B0604030504040204" pitchFamily="34" charset="-128"/>
                <a:ea typeface="Meiryo" panose="020B0604030504040204" pitchFamily="34" charset="-128"/>
              </a:rPr>
              <a:t>農業生産の促進システム</a:t>
            </a:r>
            <a:endParaRPr kumimoji="1" lang="ja-JP" altLang="en-US" sz="1800" b="1" dirty="0" err="1">
              <a:latin typeface="Meiryo" panose="020B0604030504040204" pitchFamily="34" charset="-128"/>
              <a:ea typeface="Meiryo" panose="020B0604030504040204" pitchFamily="34" charset="-128"/>
            </a:endParaRPr>
          </a:p>
        </p:txBody>
      </p:sp>
      <p:pic>
        <p:nvPicPr>
          <p:cNvPr id="8" name="コンテンツ プレースホルダー 3">
            <a:extLst>
              <a:ext uri="{FF2B5EF4-FFF2-40B4-BE49-F238E27FC236}">
                <a16:creationId xmlns:a16="http://schemas.microsoft.com/office/drawing/2014/main" id="{A81DF873-99AF-A2B3-3ABB-BD2D291B69FA}"/>
              </a:ext>
            </a:extLst>
          </p:cNvPr>
          <p:cNvPicPr>
            <a:picLocks noChangeAspect="1"/>
          </p:cNvPicPr>
          <p:nvPr/>
        </p:nvPicPr>
        <p:blipFill>
          <a:blip r:embed="rId4"/>
          <a:stretch>
            <a:fillRect/>
          </a:stretch>
        </p:blipFill>
        <p:spPr bwMode="auto">
          <a:xfrm>
            <a:off x="6369178" y="1844824"/>
            <a:ext cx="5658761" cy="486046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65204"/>
      </p:ext>
    </p:extLst>
  </p:cSld>
  <p:clrMapOvr>
    <a:masterClrMapping/>
  </p:clrMapOvr>
  <p:transition spd="med" advClick="0"/>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B5BFEE-0BD3-7CF6-6498-12ED386CB1CB}"/>
              </a:ext>
            </a:extLst>
          </p:cNvPr>
          <p:cNvSpPr>
            <a:spLocks noGrp="1"/>
          </p:cNvSpPr>
          <p:nvPr>
            <p:ph type="title"/>
          </p:nvPr>
        </p:nvSpPr>
        <p:spPr/>
        <p:txBody>
          <a:bodyPr/>
          <a:lstStyle/>
          <a:p>
            <a:r>
              <a:rPr kumimoji="1" lang="ja-JP" altLang="en-US"/>
              <a:t>実験の検証環境</a:t>
            </a:r>
          </a:p>
        </p:txBody>
      </p:sp>
      <p:pic>
        <p:nvPicPr>
          <p:cNvPr id="5" name="コンテンツ プレースホルダー 4" descr="草の上にあるブロッコリー&#10;&#10;低い精度で自動的に生成された説明">
            <a:extLst>
              <a:ext uri="{FF2B5EF4-FFF2-40B4-BE49-F238E27FC236}">
                <a16:creationId xmlns:a16="http://schemas.microsoft.com/office/drawing/2014/main" id="{C091BF9C-A4EC-928D-C892-943B60AC8054}"/>
              </a:ext>
            </a:extLst>
          </p:cNvPr>
          <p:cNvPicPr>
            <a:picLocks noGrp="1" noChangeAspect="1"/>
          </p:cNvPicPr>
          <p:nvPr>
            <p:ph idx="1"/>
          </p:nvPr>
        </p:nvPicPr>
        <p:blipFill>
          <a:blip r:embed="rId2"/>
          <a:stretch>
            <a:fillRect/>
          </a:stretch>
        </p:blipFill>
        <p:spPr>
          <a:xfrm>
            <a:off x="1439333" y="914400"/>
            <a:ext cx="9211733" cy="5181600"/>
          </a:xfrm>
        </p:spPr>
      </p:pic>
      <p:sp>
        <p:nvSpPr>
          <p:cNvPr id="6" name="テキスト ボックス 5">
            <a:extLst>
              <a:ext uri="{FF2B5EF4-FFF2-40B4-BE49-F238E27FC236}">
                <a16:creationId xmlns:a16="http://schemas.microsoft.com/office/drawing/2014/main" id="{4928FB03-8247-2CB6-554E-0D8005798480}"/>
              </a:ext>
            </a:extLst>
          </p:cNvPr>
          <p:cNvSpPr txBox="1"/>
          <p:nvPr/>
        </p:nvSpPr>
        <p:spPr>
          <a:xfrm>
            <a:off x="2135560" y="6237312"/>
            <a:ext cx="7632848" cy="369332"/>
          </a:xfrm>
          <a:prstGeom prst="rect">
            <a:avLst/>
          </a:prstGeom>
          <a:noFill/>
        </p:spPr>
        <p:txBody>
          <a:bodyPr wrap="square" rtlCol="0">
            <a:spAutoFit/>
          </a:bodyPr>
          <a:lstStyle/>
          <a:p>
            <a:r>
              <a:rPr lang="ja-JP" altLang="en-US" sz="1800" b="1" dirty="0">
                <a:latin typeface="Meiryo" panose="020B0604030504040204" pitchFamily="34" charset="-128"/>
                <a:ea typeface="Meiryo" panose="020B0604030504040204" pitchFamily="34" charset="-128"/>
              </a:rPr>
              <a:t>飯塚市有安の </a:t>
            </a:r>
            <a:r>
              <a:rPr lang="en-US" altLang="ja-JP" sz="1800" b="1" dirty="0">
                <a:latin typeface="Meiryo" panose="020B0604030504040204" pitchFamily="34" charset="-128"/>
                <a:ea typeface="Meiryo" panose="020B0604030504040204" pitchFamily="34" charset="-128"/>
              </a:rPr>
              <a:t>Blockchain Awakening</a:t>
            </a:r>
            <a:r>
              <a:rPr lang="ja-JP" altLang="en-US" sz="1800" b="1" dirty="0">
                <a:latin typeface="Meiryo" panose="020B0604030504040204" pitchFamily="34" charset="-128"/>
                <a:ea typeface="Meiryo" panose="020B0604030504040204" pitchFamily="34" charset="-128"/>
              </a:rPr>
              <a:t> </a:t>
            </a:r>
            <a:r>
              <a:rPr lang="ja-JP" altLang="en-US" sz="1800" b="1">
                <a:latin typeface="Meiryo" panose="020B0604030504040204" pitchFamily="34" charset="-128"/>
                <a:ea typeface="Meiryo" panose="020B0604030504040204" pitchFamily="34" charset="-128"/>
              </a:rPr>
              <a:t>の管理者である野見山さんの畑</a:t>
            </a:r>
            <a:endParaRPr kumimoji="1" lang="ja-JP" altLang="en-US"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077558925"/>
      </p:ext>
    </p:extLst>
  </p:cSld>
  <p:clrMapOvr>
    <a:masterClrMapping/>
  </p:clrMapOvr>
  <p:transition spd="med" advClick="0"/>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54175-805B-5E4C-9E85-DA7DDF1FEC5B}"/>
              </a:ext>
            </a:extLst>
          </p:cNvPr>
          <p:cNvSpPr>
            <a:spLocks noGrp="1"/>
          </p:cNvSpPr>
          <p:nvPr>
            <p:ph type="ctrTitle"/>
          </p:nvPr>
        </p:nvSpPr>
        <p:spPr>
          <a:xfrm>
            <a:off x="914400" y="2693987"/>
            <a:ext cx="10363200" cy="1470025"/>
          </a:xfrm>
          <a:solidFill>
            <a:srgbClr val="0070C0"/>
          </a:solidFill>
        </p:spPr>
        <p:txBody>
          <a:bodyPr/>
          <a:lstStyle/>
          <a:p>
            <a:r>
              <a:rPr lang="ja-JP" altLang="en-US">
                <a:solidFill>
                  <a:schemeClr val="bg1"/>
                </a:solidFill>
              </a:rPr>
              <a:t>トークンによる利息の表現方法</a:t>
            </a:r>
          </a:p>
        </p:txBody>
      </p:sp>
    </p:spTree>
    <p:extLst>
      <p:ext uri="{BB962C8B-B14F-4D97-AF65-F5344CB8AC3E}">
        <p14:creationId xmlns:p14="http://schemas.microsoft.com/office/powerpoint/2010/main" val="1665953672"/>
      </p:ext>
    </p:extLst>
  </p:cSld>
  <p:clrMapOvr>
    <a:masterClrMapping/>
  </p:clrMapOvr>
  <p:transition spd="med" advClick="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227921-F360-EE46-1AAB-827B241C26DF}"/>
              </a:ext>
            </a:extLst>
          </p:cNvPr>
          <p:cNvSpPr>
            <a:spLocks noGrp="1"/>
          </p:cNvSpPr>
          <p:nvPr>
            <p:ph type="title"/>
          </p:nvPr>
        </p:nvSpPr>
        <p:spPr/>
        <p:txBody>
          <a:bodyPr/>
          <a:lstStyle/>
          <a:p>
            <a:r>
              <a:rPr kumimoji="1" lang="en-US" altLang="ja-JP"/>
              <a:t>Tapyrus</a:t>
            </a:r>
            <a:r>
              <a:rPr kumimoji="1" lang="ja-JP" altLang="en-US"/>
              <a:t>ブロックチェーン</a:t>
            </a:r>
          </a:p>
        </p:txBody>
      </p:sp>
      <p:sp>
        <p:nvSpPr>
          <p:cNvPr id="3" name="コンテンツ プレースホルダー 2">
            <a:extLst>
              <a:ext uri="{FF2B5EF4-FFF2-40B4-BE49-F238E27FC236}">
                <a16:creationId xmlns:a16="http://schemas.microsoft.com/office/drawing/2014/main" id="{327EBBCB-DAEB-FEE9-55DF-9F75B9EFE138}"/>
              </a:ext>
            </a:extLst>
          </p:cNvPr>
          <p:cNvSpPr>
            <a:spLocks noGrp="1"/>
          </p:cNvSpPr>
          <p:nvPr>
            <p:ph idx="1"/>
          </p:nvPr>
        </p:nvSpPr>
        <p:spPr/>
        <p:txBody>
          <a:bodyPr/>
          <a:lstStyle/>
          <a:p>
            <a:r>
              <a:rPr kumimoji="1" lang="en-US" altLang="ja-JP"/>
              <a:t>Chaintope</a:t>
            </a:r>
            <a:r>
              <a:rPr kumimoji="1" lang="ja-JP" altLang="en-US"/>
              <a:t>社が開発しているパブリックブロックチェーン</a:t>
            </a:r>
            <a:endParaRPr kumimoji="1" lang="en-US" altLang="ja-JP"/>
          </a:p>
          <a:p>
            <a:pPr lvl="1"/>
            <a:r>
              <a:rPr lang="en-US" altLang="ja-JP"/>
              <a:t>Bitcoin</a:t>
            </a:r>
            <a:r>
              <a:rPr lang="ja-JP" altLang="en-US"/>
              <a:t>からのフォーク</a:t>
            </a:r>
            <a:endParaRPr lang="en-US" altLang="ja-JP"/>
          </a:p>
          <a:p>
            <a:pPr lvl="2"/>
            <a:r>
              <a:rPr lang="en-US" altLang="ja-JP"/>
              <a:t>bitcoin core</a:t>
            </a:r>
            <a:r>
              <a:rPr lang="ja-JP" altLang="en-US"/>
              <a:t>の機能をすべて利用可能</a:t>
            </a:r>
            <a:endParaRPr lang="en-US" altLang="ja-JP"/>
          </a:p>
          <a:p>
            <a:pPr lvl="1"/>
            <a:r>
              <a:rPr kumimoji="1" lang="ja-JP" altLang="en-US"/>
              <a:t>トークンの生成が容易</a:t>
            </a:r>
            <a:endParaRPr kumimoji="1" lang="en-US" altLang="ja-JP"/>
          </a:p>
          <a:p>
            <a:pPr lvl="2"/>
            <a:r>
              <a:rPr lang="ja-JP" altLang="en-US"/>
              <a:t>ファンジブルトークン</a:t>
            </a:r>
            <a:endParaRPr lang="en-US" altLang="ja-JP"/>
          </a:p>
          <a:p>
            <a:pPr lvl="2"/>
            <a:r>
              <a:rPr kumimoji="1" lang="ja-JP" altLang="en-US"/>
              <a:t>ノンファンジブルトークン</a:t>
            </a:r>
            <a:endParaRPr kumimoji="1" lang="en-US" altLang="ja-JP"/>
          </a:p>
          <a:p>
            <a:pPr lvl="1"/>
            <a:r>
              <a:rPr lang="ja-JP" altLang="en-US"/>
              <a:t>スマートコントラクト</a:t>
            </a:r>
            <a:endParaRPr lang="en-US" altLang="ja-JP"/>
          </a:p>
          <a:p>
            <a:pPr lvl="2"/>
            <a:r>
              <a:rPr kumimoji="1" lang="en-US" altLang="ja-JP"/>
              <a:t>Tapyrus Script</a:t>
            </a:r>
            <a:r>
              <a:rPr kumimoji="1" lang="ja-JP" altLang="en-US"/>
              <a:t>言語</a:t>
            </a:r>
            <a:endParaRPr kumimoji="1" lang="en-US" altLang="ja-JP"/>
          </a:p>
          <a:p>
            <a:r>
              <a:rPr lang="en-US" altLang="ja-JP"/>
              <a:t>tapyrusrb</a:t>
            </a:r>
          </a:p>
          <a:p>
            <a:pPr lvl="1"/>
            <a:r>
              <a:rPr kumimoji="1" lang="en-US" altLang="ja-JP"/>
              <a:t>Tapyrus</a:t>
            </a:r>
            <a:r>
              <a:rPr kumimoji="1" lang="ja-JP" altLang="en-US"/>
              <a:t>ブロックチェーンの</a:t>
            </a:r>
            <a:r>
              <a:rPr kumimoji="1" lang="en-US" altLang="ja-JP"/>
              <a:t>Ruby</a:t>
            </a:r>
            <a:r>
              <a:rPr kumimoji="1" lang="ja-JP" altLang="en-US"/>
              <a:t>言語ライブラリ</a:t>
            </a:r>
            <a:endParaRPr kumimoji="1" lang="en-US" altLang="ja-JP"/>
          </a:p>
          <a:p>
            <a:pPr lvl="1"/>
            <a:r>
              <a:rPr lang="en-US" altLang="ja-JP"/>
              <a:t>Ruby</a:t>
            </a:r>
            <a:r>
              <a:rPr lang="ja-JP" altLang="en-US"/>
              <a:t>言語でアプリ開発を行える</a:t>
            </a:r>
            <a:endParaRPr kumimoji="1" lang="en-US" altLang="ja-JP"/>
          </a:p>
          <a:p>
            <a:pPr lvl="1"/>
            <a:endParaRPr kumimoji="1" lang="ja-JP" altLang="en-US"/>
          </a:p>
        </p:txBody>
      </p:sp>
      <p:pic>
        <p:nvPicPr>
          <p:cNvPr id="4" name="図 3">
            <a:extLst>
              <a:ext uri="{FF2B5EF4-FFF2-40B4-BE49-F238E27FC236}">
                <a16:creationId xmlns:a16="http://schemas.microsoft.com/office/drawing/2014/main" id="{087EF2E4-53D8-E408-D859-FCB94A70F7F6}"/>
              </a:ext>
            </a:extLst>
          </p:cNvPr>
          <p:cNvPicPr>
            <a:picLocks noChangeAspect="1"/>
          </p:cNvPicPr>
          <p:nvPr/>
        </p:nvPicPr>
        <p:blipFill>
          <a:blip r:embed="rId2"/>
          <a:stretch>
            <a:fillRect/>
          </a:stretch>
        </p:blipFill>
        <p:spPr>
          <a:xfrm>
            <a:off x="6928846" y="3573016"/>
            <a:ext cx="5028604" cy="2736304"/>
          </a:xfrm>
          <a:prstGeom prst="rect">
            <a:avLst/>
          </a:prstGeom>
        </p:spPr>
      </p:pic>
      <p:sp>
        <p:nvSpPr>
          <p:cNvPr id="5" name="正方形/長方形 4">
            <a:extLst>
              <a:ext uri="{FF2B5EF4-FFF2-40B4-BE49-F238E27FC236}">
                <a16:creationId xmlns:a16="http://schemas.microsoft.com/office/drawing/2014/main" id="{24A2BB58-7F1E-BF96-AAE4-ABD84C2A35FF}"/>
              </a:ext>
            </a:extLst>
          </p:cNvPr>
          <p:cNvSpPr/>
          <p:nvPr/>
        </p:nvSpPr>
        <p:spPr>
          <a:xfrm>
            <a:off x="6928846" y="2780928"/>
            <a:ext cx="5028604" cy="792088"/>
          </a:xfrm>
          <a:prstGeom prst="rect">
            <a:avLst/>
          </a:prstGeom>
          <a:solidFill>
            <a:schemeClr val="accent6">
              <a:lumMod val="60000"/>
              <a:lumOff val="40000"/>
            </a:schemeClr>
          </a:solidFill>
          <a:ln w="571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800" b="1">
                <a:solidFill>
                  <a:schemeClr val="bg1"/>
                </a:solidFill>
                <a:latin typeface="Meiryo" panose="020B0604030504040204" pitchFamily="34" charset="-128"/>
                <a:ea typeface="Meiryo" panose="020B0604030504040204" pitchFamily="34" charset="-128"/>
              </a:rPr>
              <a:t>tapyrusrb</a:t>
            </a:r>
            <a:endParaRPr kumimoji="1" lang="ja-JP" altLang="en-US" sz="1800" b="1">
              <a:solidFill>
                <a:schemeClr val="bg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718091128"/>
      </p:ext>
    </p:extLst>
  </p:cSld>
  <p:clrMapOvr>
    <a:masterClrMapping/>
  </p:clrMapOvr>
  <p:transition spd="med" advClick="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54175-805B-5E4C-9E85-DA7DDF1FEC5B}"/>
              </a:ext>
            </a:extLst>
          </p:cNvPr>
          <p:cNvSpPr>
            <a:spLocks noGrp="1"/>
          </p:cNvSpPr>
          <p:nvPr>
            <p:ph type="ctrTitle"/>
          </p:nvPr>
        </p:nvSpPr>
        <p:spPr>
          <a:xfrm>
            <a:off x="914400" y="2693987"/>
            <a:ext cx="10363200" cy="1470025"/>
          </a:xfrm>
          <a:solidFill>
            <a:srgbClr val="0070C0"/>
          </a:solidFill>
        </p:spPr>
        <p:txBody>
          <a:bodyPr/>
          <a:lstStyle/>
          <a:p>
            <a:r>
              <a:rPr lang="ja-JP" altLang="en-US">
                <a:solidFill>
                  <a:schemeClr val="bg1"/>
                </a:solidFill>
              </a:rPr>
              <a:t>種のトークンによるブロックチェーン上の経済圏</a:t>
            </a:r>
            <a:endParaRPr lang="en-US" altLang="ja-JP">
              <a:solidFill>
                <a:schemeClr val="bg1"/>
              </a:solidFill>
            </a:endParaRPr>
          </a:p>
        </p:txBody>
      </p:sp>
    </p:spTree>
    <p:extLst>
      <p:ext uri="{BB962C8B-B14F-4D97-AF65-F5344CB8AC3E}">
        <p14:creationId xmlns:p14="http://schemas.microsoft.com/office/powerpoint/2010/main" val="3968237703"/>
      </p:ext>
    </p:extLst>
  </p:cSld>
  <p:clrMapOvr>
    <a:masterClrMapping/>
  </p:clrMapOvr>
  <p:transition spd="med" advClick="0"/>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C61BF4-B81A-F474-5E57-487BF62BA628}"/>
              </a:ext>
            </a:extLst>
          </p:cNvPr>
          <p:cNvSpPr>
            <a:spLocks noGrp="1"/>
          </p:cNvSpPr>
          <p:nvPr>
            <p:ph type="title"/>
          </p:nvPr>
        </p:nvSpPr>
        <p:spPr/>
        <p:txBody>
          <a:bodyPr/>
          <a:lstStyle/>
          <a:p>
            <a:r>
              <a:rPr kumimoji="1" lang="ja-JP" altLang="en-US"/>
              <a:t>種の銀行によるトークンの生成</a:t>
            </a:r>
          </a:p>
        </p:txBody>
      </p:sp>
      <p:sp>
        <p:nvSpPr>
          <p:cNvPr id="3" name="コンテンツ プレースホルダー 2">
            <a:extLst>
              <a:ext uri="{FF2B5EF4-FFF2-40B4-BE49-F238E27FC236}">
                <a16:creationId xmlns:a16="http://schemas.microsoft.com/office/drawing/2014/main" id="{35C88545-1402-D650-A7FC-66F950940AE3}"/>
              </a:ext>
            </a:extLst>
          </p:cNvPr>
          <p:cNvSpPr>
            <a:spLocks noGrp="1"/>
          </p:cNvSpPr>
          <p:nvPr>
            <p:ph idx="1"/>
          </p:nvPr>
        </p:nvSpPr>
        <p:spPr/>
        <p:txBody>
          <a:bodyPr/>
          <a:lstStyle/>
          <a:p>
            <a:r>
              <a:rPr kumimoji="1" lang="ja-JP" altLang="en-US"/>
              <a:t>種の銀行はトラストの起点</a:t>
            </a:r>
            <a:endParaRPr kumimoji="1" lang="en-US" altLang="ja-JP"/>
          </a:p>
          <a:p>
            <a:pPr lvl="1"/>
            <a:r>
              <a:rPr lang="ja-JP" altLang="en-US"/>
              <a:t>預託された種の量を正しく計量する主体</a:t>
            </a:r>
            <a:endParaRPr lang="en-US" altLang="ja-JP"/>
          </a:p>
          <a:p>
            <a:pPr lvl="1"/>
            <a:r>
              <a:rPr kumimoji="1" lang="ja-JP" altLang="en-US"/>
              <a:t>預託された種と等価交換となるトークン量を決定</a:t>
            </a:r>
            <a:endParaRPr kumimoji="1" lang="en-US" altLang="ja-JP"/>
          </a:p>
          <a:p>
            <a:pPr lvl="1"/>
            <a:r>
              <a:rPr lang="ja-JP" altLang="en-US"/>
              <a:t>決定された量のトークン</a:t>
            </a:r>
            <a:r>
              <a:rPr kumimoji="1" lang="ja-JP" altLang="en-US"/>
              <a:t>を発行する</a:t>
            </a:r>
            <a:endParaRPr kumimoji="1" lang="en-US" altLang="ja-JP"/>
          </a:p>
          <a:p>
            <a:r>
              <a:rPr lang="en-US" altLang="ja-JP"/>
              <a:t>colored coin</a:t>
            </a:r>
          </a:p>
          <a:p>
            <a:pPr lvl="1"/>
            <a:r>
              <a:rPr kumimoji="1" lang="ja-JP" altLang="en-US"/>
              <a:t>同じ「</a:t>
            </a:r>
            <a:r>
              <a:rPr kumimoji="1" lang="en-US" altLang="ja-JP"/>
              <a:t>color</a:t>
            </a:r>
            <a:r>
              <a:rPr kumimoji="1" lang="ja-JP" altLang="en-US"/>
              <a:t>」を持つコインは同一種のトークンとみなすトークンシステム</a:t>
            </a:r>
            <a:endParaRPr kumimoji="1" lang="en-US" altLang="ja-JP"/>
          </a:p>
          <a:p>
            <a:pPr lvl="1"/>
            <a:endParaRPr kumimoji="1" lang="en-US" altLang="ja-JP"/>
          </a:p>
          <a:p>
            <a:endParaRPr kumimoji="1" lang="ja-JP" altLang="en-US"/>
          </a:p>
        </p:txBody>
      </p:sp>
      <p:grpSp>
        <p:nvGrpSpPr>
          <p:cNvPr id="25" name="グループ化 24">
            <a:extLst>
              <a:ext uri="{FF2B5EF4-FFF2-40B4-BE49-F238E27FC236}">
                <a16:creationId xmlns:a16="http://schemas.microsoft.com/office/drawing/2014/main" id="{08AF0305-65CB-108A-BA53-C4497CED5438}"/>
              </a:ext>
            </a:extLst>
          </p:cNvPr>
          <p:cNvGrpSpPr/>
          <p:nvPr/>
        </p:nvGrpSpPr>
        <p:grpSpPr>
          <a:xfrm>
            <a:off x="3287688" y="4089372"/>
            <a:ext cx="5472608" cy="2740527"/>
            <a:chOff x="2681265" y="3516282"/>
            <a:chExt cx="6895830" cy="3301317"/>
          </a:xfrm>
        </p:grpSpPr>
        <p:pic>
          <p:nvPicPr>
            <p:cNvPr id="8" name="図 7">
              <a:extLst>
                <a:ext uri="{FF2B5EF4-FFF2-40B4-BE49-F238E27FC236}">
                  <a16:creationId xmlns:a16="http://schemas.microsoft.com/office/drawing/2014/main" id="{C65FE864-450B-F402-1A8C-418C89AA094C}"/>
                </a:ext>
              </a:extLst>
            </p:cNvPr>
            <p:cNvPicPr>
              <a:picLocks noChangeAspect="1"/>
            </p:cNvPicPr>
            <p:nvPr/>
          </p:nvPicPr>
          <p:blipFill>
            <a:blip r:embed="rId2"/>
            <a:stretch>
              <a:fillRect/>
            </a:stretch>
          </p:blipFill>
          <p:spPr>
            <a:xfrm>
              <a:off x="2681265" y="5204404"/>
              <a:ext cx="1613195" cy="1613195"/>
            </a:xfrm>
            <a:prstGeom prst="rect">
              <a:avLst/>
            </a:prstGeom>
          </p:spPr>
        </p:pic>
        <p:grpSp>
          <p:nvGrpSpPr>
            <p:cNvPr id="24" name="グループ化 23">
              <a:extLst>
                <a:ext uri="{FF2B5EF4-FFF2-40B4-BE49-F238E27FC236}">
                  <a16:creationId xmlns:a16="http://schemas.microsoft.com/office/drawing/2014/main" id="{40FF415E-64BE-CA4C-643A-E2FA0AED633C}"/>
                </a:ext>
              </a:extLst>
            </p:cNvPr>
            <p:cNvGrpSpPr/>
            <p:nvPr/>
          </p:nvGrpSpPr>
          <p:grpSpPr>
            <a:xfrm>
              <a:off x="3071664" y="3516282"/>
              <a:ext cx="6505431" cy="3097762"/>
              <a:chOff x="2527430" y="3418244"/>
              <a:chExt cx="7056375" cy="3198756"/>
            </a:xfrm>
          </p:grpSpPr>
          <p:pic>
            <p:nvPicPr>
              <p:cNvPr id="4" name="図 3">
                <a:extLst>
                  <a:ext uri="{FF2B5EF4-FFF2-40B4-BE49-F238E27FC236}">
                    <a16:creationId xmlns:a16="http://schemas.microsoft.com/office/drawing/2014/main" id="{DA4C7ED5-B7FB-0D1C-D0B5-462263720865}"/>
                  </a:ext>
                </a:extLst>
              </p:cNvPr>
              <p:cNvPicPr>
                <a:picLocks noChangeAspect="1"/>
              </p:cNvPicPr>
              <p:nvPr/>
            </p:nvPicPr>
            <p:blipFill>
              <a:blip r:embed="rId3"/>
              <a:stretch>
                <a:fillRect/>
              </a:stretch>
            </p:blipFill>
            <p:spPr>
              <a:xfrm>
                <a:off x="6410063" y="4163009"/>
                <a:ext cx="1800200" cy="1800200"/>
              </a:xfrm>
              <a:prstGeom prst="rect">
                <a:avLst/>
              </a:prstGeom>
            </p:spPr>
          </p:pic>
          <p:pic>
            <p:nvPicPr>
              <p:cNvPr id="5" name="Picture 2" descr="ウォーターメロンの種 ストックフォト">
                <a:extLst>
                  <a:ext uri="{FF2B5EF4-FFF2-40B4-BE49-F238E27FC236}">
                    <a16:creationId xmlns:a16="http://schemas.microsoft.com/office/drawing/2014/main" id="{96FD73A6-2F64-C81B-60FD-B5B8CD4DCA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5340" y="526384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8DFE7EFE-139C-7B66-E88B-A79F253352F1}"/>
                  </a:ext>
                </a:extLst>
              </p:cNvPr>
              <p:cNvSpPr txBox="1"/>
              <p:nvPr/>
            </p:nvSpPr>
            <p:spPr>
              <a:xfrm>
                <a:off x="6677846" y="5808654"/>
                <a:ext cx="1255263" cy="410346"/>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種の銀行</a:t>
                </a:r>
              </a:p>
            </p:txBody>
          </p:sp>
          <p:pic>
            <p:nvPicPr>
              <p:cNvPr id="7" name="グラフィックス 6">
                <a:extLst>
                  <a:ext uri="{FF2B5EF4-FFF2-40B4-BE49-F238E27FC236}">
                    <a16:creationId xmlns:a16="http://schemas.microsoft.com/office/drawing/2014/main" id="{6E893C96-8F39-BFEA-2C5C-B6B2FCF1E7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51185" y="3418244"/>
                <a:ext cx="774155" cy="1173404"/>
              </a:xfrm>
              <a:prstGeom prst="rect">
                <a:avLst/>
              </a:prstGeom>
            </p:spPr>
          </p:pic>
          <p:pic>
            <p:nvPicPr>
              <p:cNvPr id="9" name="Picture 2" descr="ウォーターメロンの種 ストックフォト">
                <a:extLst>
                  <a:ext uri="{FF2B5EF4-FFF2-40B4-BE49-F238E27FC236}">
                    <a16:creationId xmlns:a16="http://schemas.microsoft.com/office/drawing/2014/main" id="{81037BF7-B8B7-2199-A0A0-F9C4A6009E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9523" y="369171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10" name="円柱 9">
                <a:extLst>
                  <a:ext uri="{FF2B5EF4-FFF2-40B4-BE49-F238E27FC236}">
                    <a16:creationId xmlns:a16="http://schemas.microsoft.com/office/drawing/2014/main" id="{6557C3DB-42DA-F110-5D68-10FEAC9B1A2E}"/>
                  </a:ext>
                </a:extLst>
              </p:cNvPr>
              <p:cNvSpPr/>
              <p:nvPr/>
            </p:nvSpPr>
            <p:spPr>
              <a:xfrm>
                <a:off x="5059696" y="4780169"/>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solidFill>
                    <a:schemeClr val="tx1"/>
                  </a:solidFill>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BAE8DD35-B287-9900-0F03-0EA842E0B266}"/>
                  </a:ext>
                </a:extLst>
              </p:cNvPr>
              <p:cNvCxnSpPr>
                <a:cxnSpLocks/>
                <a:stCxn id="9" idx="3"/>
              </p:cNvCxnSpPr>
              <p:nvPr/>
            </p:nvCxnSpPr>
            <p:spPr bwMode="auto">
              <a:xfrm>
                <a:off x="4259819" y="4018071"/>
                <a:ext cx="1311906" cy="326361"/>
              </a:xfrm>
              <a:prstGeom prst="straightConnector1">
                <a:avLst/>
              </a:prstGeom>
              <a:noFill/>
              <a:ln w="57150"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32ADA3E2-50BF-2249-5BEE-117BBE8BCC72}"/>
                  </a:ext>
                </a:extLst>
              </p:cNvPr>
              <p:cNvCxnSpPr>
                <a:cxnSpLocks/>
                <a:stCxn id="5" idx="3"/>
              </p:cNvCxnSpPr>
              <p:nvPr/>
            </p:nvCxnSpPr>
            <p:spPr bwMode="auto">
              <a:xfrm flipV="1">
                <a:off x="4195636" y="5373216"/>
                <a:ext cx="1222980" cy="216985"/>
              </a:xfrm>
              <a:prstGeom prst="straightConnector1">
                <a:avLst/>
              </a:prstGeom>
              <a:noFill/>
              <a:ln w="57150"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23B9266B-50EE-B10B-07D4-E8C36F52086C}"/>
                  </a:ext>
                </a:extLst>
              </p:cNvPr>
              <p:cNvCxnSpPr>
                <a:cxnSpLocks/>
                <a:stCxn id="10" idx="2"/>
              </p:cNvCxnSpPr>
              <p:nvPr/>
            </p:nvCxnSpPr>
            <p:spPr bwMode="auto">
              <a:xfrm flipH="1" flipV="1">
                <a:off x="3389523" y="4546024"/>
                <a:ext cx="1670173" cy="356695"/>
              </a:xfrm>
              <a:prstGeom prst="straightConnector1">
                <a:avLst/>
              </a:prstGeom>
              <a:noFill/>
              <a:ln w="57150" cap="flat" cmpd="sng" algn="ctr">
                <a:solidFill>
                  <a:schemeClr val="tx1"/>
                </a:solidFill>
                <a:prstDash val="solid"/>
                <a:round/>
                <a:headEnd type="none" w="med" len="med"/>
                <a:tailEnd type="triangle"/>
              </a:ln>
              <a:effectLst/>
            </p:spPr>
          </p:cxnSp>
          <p:cxnSp>
            <p:nvCxnSpPr>
              <p:cNvPr id="14" name="曲線コネクタ 13">
                <a:extLst>
                  <a:ext uri="{FF2B5EF4-FFF2-40B4-BE49-F238E27FC236}">
                    <a16:creationId xmlns:a16="http://schemas.microsoft.com/office/drawing/2014/main" id="{D933A7BF-CD94-5907-1649-DBEF91805777}"/>
                  </a:ext>
                </a:extLst>
              </p:cNvPr>
              <p:cNvCxnSpPr>
                <a:cxnSpLocks/>
                <a:endCxn id="10" idx="4"/>
              </p:cNvCxnSpPr>
              <p:nvPr/>
            </p:nvCxnSpPr>
            <p:spPr bwMode="auto">
              <a:xfrm rot="16200000" flipH="1">
                <a:off x="5330501" y="4622667"/>
                <a:ext cx="558285" cy="1818"/>
              </a:xfrm>
              <a:prstGeom prst="curvedConnector4">
                <a:avLst>
                  <a:gd name="adj1" fmla="val 1327"/>
                  <a:gd name="adj2" fmla="val 47403190"/>
                </a:avLst>
              </a:prstGeom>
              <a:noFill/>
              <a:ln w="57150" cap="flat" cmpd="sng" algn="ctr">
                <a:solidFill>
                  <a:srgbClr val="0070C0"/>
                </a:solidFill>
                <a:prstDash val="sysDot"/>
                <a:round/>
                <a:headEnd type="none" w="med" len="med"/>
                <a:tailEnd type="triangle"/>
              </a:ln>
              <a:effectLst/>
            </p:spPr>
          </p:cxnSp>
          <p:sp>
            <p:nvSpPr>
              <p:cNvPr id="15" name="テキスト ボックス 14">
                <a:extLst>
                  <a:ext uri="{FF2B5EF4-FFF2-40B4-BE49-F238E27FC236}">
                    <a16:creationId xmlns:a16="http://schemas.microsoft.com/office/drawing/2014/main" id="{34A7008E-464E-8850-CF95-98B24A22C33B}"/>
                  </a:ext>
                </a:extLst>
              </p:cNvPr>
              <p:cNvSpPr txBox="1"/>
              <p:nvPr/>
            </p:nvSpPr>
            <p:spPr>
              <a:xfrm>
                <a:off x="5573797" y="3858030"/>
                <a:ext cx="3232541" cy="462943"/>
              </a:xfrm>
              <a:prstGeom prst="rect">
                <a:avLst/>
              </a:prstGeom>
              <a:noFill/>
            </p:spPr>
            <p:txBody>
              <a:bodyPr wrap="none" rtlCol="0">
                <a:spAutoFit/>
              </a:bodyPr>
              <a:lstStyle/>
              <a:p>
                <a:pPr algn="l"/>
                <a:r>
                  <a:rPr kumimoji="1" lang="en-US" altLang="ja-JP" sz="1600" b="1" dirty="0" err="1">
                    <a:latin typeface="Meiryo" panose="020B0604030504040204" pitchFamily="34" charset="-128"/>
                    <a:ea typeface="Meiryo" panose="020B0604030504040204" pitchFamily="34" charset="-128"/>
                  </a:rPr>
                  <a:t>colored</a:t>
                </a:r>
                <a:r>
                  <a:rPr kumimoji="1" lang="ja-JP" altLang="en-US" sz="1600" b="1" dirty="0" err="1">
                    <a:latin typeface="Meiryo" panose="020B0604030504040204" pitchFamily="34" charset="-128"/>
                    <a:ea typeface="Meiryo" panose="020B0604030504040204" pitchFamily="34" charset="-128"/>
                  </a:rPr>
                  <a:t>トークン発行</a:t>
                </a:r>
              </a:p>
            </p:txBody>
          </p:sp>
          <p:cxnSp>
            <p:nvCxnSpPr>
              <p:cNvPr id="16" name="直線矢印コネクタ 15">
                <a:extLst>
                  <a:ext uri="{FF2B5EF4-FFF2-40B4-BE49-F238E27FC236}">
                    <a16:creationId xmlns:a16="http://schemas.microsoft.com/office/drawing/2014/main" id="{E01BD867-070B-5A7F-2577-6C64F3DA0650}"/>
                  </a:ext>
                </a:extLst>
              </p:cNvPr>
              <p:cNvCxnSpPr>
                <a:cxnSpLocks/>
              </p:cNvCxnSpPr>
              <p:nvPr/>
            </p:nvCxnSpPr>
            <p:spPr bwMode="auto">
              <a:xfrm flipH="1">
                <a:off x="3407720" y="5955700"/>
                <a:ext cx="2021835" cy="296624"/>
              </a:xfrm>
              <a:prstGeom prst="straightConnector1">
                <a:avLst/>
              </a:prstGeom>
              <a:noFill/>
              <a:ln w="57150" cap="flat" cmpd="sng" algn="ctr">
                <a:solidFill>
                  <a:schemeClr val="tx1"/>
                </a:solidFill>
                <a:prstDash val="solid"/>
                <a:round/>
                <a:headEnd type="none" w="med" len="med"/>
                <a:tailEnd type="triangle"/>
              </a:ln>
              <a:effectLst/>
            </p:spPr>
          </p:cxnSp>
          <p:cxnSp>
            <p:nvCxnSpPr>
              <p:cNvPr id="17" name="曲線コネクタ 16">
                <a:extLst>
                  <a:ext uri="{FF2B5EF4-FFF2-40B4-BE49-F238E27FC236}">
                    <a16:creationId xmlns:a16="http://schemas.microsoft.com/office/drawing/2014/main" id="{AF9EDF79-644F-BA68-627C-054CC559451D}"/>
                  </a:ext>
                </a:extLst>
              </p:cNvPr>
              <p:cNvCxnSpPr>
                <a:cxnSpLocks/>
              </p:cNvCxnSpPr>
              <p:nvPr/>
            </p:nvCxnSpPr>
            <p:spPr bwMode="auto">
              <a:xfrm rot="16200000" flipH="1">
                <a:off x="5140383" y="5663549"/>
                <a:ext cx="558285" cy="1818"/>
              </a:xfrm>
              <a:prstGeom prst="curvedConnector4">
                <a:avLst>
                  <a:gd name="adj1" fmla="val 1327"/>
                  <a:gd name="adj2" fmla="val 56584378"/>
                </a:avLst>
              </a:prstGeom>
              <a:noFill/>
              <a:ln w="57150" cap="flat" cmpd="sng" algn="ctr">
                <a:solidFill>
                  <a:srgbClr val="0070C0"/>
                </a:solidFill>
                <a:prstDash val="sysDot"/>
                <a:round/>
                <a:headEnd type="none" w="med" len="med"/>
                <a:tailEnd type="triangle"/>
              </a:ln>
              <a:effectLst/>
            </p:spPr>
          </p:cxnSp>
          <p:sp>
            <p:nvSpPr>
              <p:cNvPr id="18" name="テキスト ボックス 17">
                <a:extLst>
                  <a:ext uri="{FF2B5EF4-FFF2-40B4-BE49-F238E27FC236}">
                    <a16:creationId xmlns:a16="http://schemas.microsoft.com/office/drawing/2014/main" id="{94D66694-763B-5C7D-1B2B-01DE4E6BD46E}"/>
                  </a:ext>
                </a:extLst>
              </p:cNvPr>
              <p:cNvSpPr txBox="1"/>
              <p:nvPr/>
            </p:nvSpPr>
            <p:spPr>
              <a:xfrm>
                <a:off x="5321768" y="6154057"/>
                <a:ext cx="3232541" cy="462943"/>
              </a:xfrm>
              <a:prstGeom prst="rect">
                <a:avLst/>
              </a:prstGeom>
              <a:noFill/>
            </p:spPr>
            <p:txBody>
              <a:bodyPr wrap="none" rtlCol="0">
                <a:spAutoFit/>
              </a:bodyPr>
              <a:lstStyle/>
              <a:p>
                <a:pPr algn="l"/>
                <a:r>
                  <a:rPr kumimoji="1" lang="en-US" altLang="ja-JP" sz="1600" b="1" dirty="0" err="1">
                    <a:latin typeface="Meiryo" panose="020B0604030504040204" pitchFamily="34" charset="-128"/>
                    <a:ea typeface="Meiryo" panose="020B0604030504040204" pitchFamily="34" charset="-128"/>
                  </a:rPr>
                  <a:t>colored</a:t>
                </a:r>
                <a:r>
                  <a:rPr kumimoji="1" lang="ja-JP" altLang="en-US" sz="1600" b="1" dirty="0" err="1">
                    <a:latin typeface="Meiryo" panose="020B0604030504040204" pitchFamily="34" charset="-128"/>
                    <a:ea typeface="Meiryo" panose="020B0604030504040204" pitchFamily="34" charset="-128"/>
                  </a:rPr>
                  <a:t>トークン発行</a:t>
                </a:r>
              </a:p>
            </p:txBody>
          </p:sp>
          <p:sp>
            <p:nvSpPr>
              <p:cNvPr id="19" name="円柱 18">
                <a:extLst>
                  <a:ext uri="{FF2B5EF4-FFF2-40B4-BE49-F238E27FC236}">
                    <a16:creationId xmlns:a16="http://schemas.microsoft.com/office/drawing/2014/main" id="{AF725A65-7C81-4D06-B249-9D1B257B476E}"/>
                  </a:ext>
                </a:extLst>
              </p:cNvPr>
              <p:cNvSpPr/>
              <p:nvPr/>
            </p:nvSpPr>
            <p:spPr>
              <a:xfrm>
                <a:off x="4856496" y="5875997"/>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000" b="1">
                  <a:solidFill>
                    <a:schemeClr val="tx1"/>
                  </a:solidFill>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523DBA1B-1CA0-37E8-6A9D-8A24EC89E2FB}"/>
                  </a:ext>
                </a:extLst>
              </p:cNvPr>
              <p:cNvSpPr txBox="1"/>
              <p:nvPr/>
            </p:nvSpPr>
            <p:spPr>
              <a:xfrm>
                <a:off x="2527430" y="4630520"/>
                <a:ext cx="999087" cy="410346"/>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種農家</a:t>
                </a:r>
              </a:p>
            </p:txBody>
          </p:sp>
          <p:pic>
            <p:nvPicPr>
              <p:cNvPr id="21" name="Picture 2" descr="ウォーターメロンの種 ストックフォト">
                <a:extLst>
                  <a:ext uri="{FF2B5EF4-FFF2-40B4-BE49-F238E27FC236}">
                    <a16:creationId xmlns:a16="http://schemas.microsoft.com/office/drawing/2014/main" id="{6E70A978-976A-0436-F38F-8FC1E5AF95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3569" y="4725144"/>
                <a:ext cx="1294291" cy="970718"/>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FC131099-E793-B75B-56DA-473A5E9B9E2F}"/>
                  </a:ext>
                </a:extLst>
              </p:cNvPr>
              <p:cNvSpPr txBox="1"/>
              <p:nvPr/>
            </p:nvSpPr>
            <p:spPr>
              <a:xfrm>
                <a:off x="8328542" y="4361359"/>
                <a:ext cx="1255263" cy="410346"/>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種プール</a:t>
                </a:r>
              </a:p>
            </p:txBody>
          </p:sp>
        </p:grpSp>
      </p:grpSp>
      <p:sp>
        <p:nvSpPr>
          <p:cNvPr id="23" name="テキスト ボックス 22">
            <a:extLst>
              <a:ext uri="{FF2B5EF4-FFF2-40B4-BE49-F238E27FC236}">
                <a16:creationId xmlns:a16="http://schemas.microsoft.com/office/drawing/2014/main" id="{009B3644-A779-DCC7-D545-82B4EAA73239}"/>
              </a:ext>
            </a:extLst>
          </p:cNvPr>
          <p:cNvSpPr txBox="1"/>
          <p:nvPr/>
        </p:nvSpPr>
        <p:spPr>
          <a:xfrm>
            <a:off x="6387072" y="896645"/>
            <a:ext cx="5713809" cy="2292935"/>
          </a:xfrm>
          <a:prstGeom prst="rect">
            <a:avLst/>
          </a:prstGeom>
          <a:solidFill>
            <a:schemeClr val="tx1"/>
          </a:solidFill>
        </p:spPr>
        <p:txBody>
          <a:bodyPr wrap="square" rtlCol="0">
            <a:spAutoFit/>
          </a:bodyPr>
          <a:lstStyle/>
          <a:p>
            <a:pPr algn="l"/>
            <a:r>
              <a:rPr kumimoji="1" lang="en-US" altLang="ja-JP" sz="1100" b="1" dirty="0" err="1">
                <a:solidFill>
                  <a:schemeClr val="bg1"/>
                </a:solidFill>
                <a:latin typeface="OSAKA-MONO" panose="020B0600000000000000" pitchFamily="34" charset="-128"/>
                <a:ea typeface="OSAKA-MONO" panose="020B0600000000000000" pitchFamily="34" charset="-128"/>
              </a:rPr>
              <a:t>def mint_RT(amount)</a:t>
            </a:r>
          </a:p>
          <a:p>
            <a:pPr algn="l"/>
            <a:r>
              <a:rPr kumimoji="1" lang="en-US" altLang="ja-JP" sz="1100" b="1" dirty="0" err="1">
                <a:solidFill>
                  <a:schemeClr val="bg1"/>
                </a:solidFill>
                <a:latin typeface="OSAKA-MONO" panose="020B0600000000000000" pitchFamily="34" charset="-128"/>
                <a:ea typeface="OSAKA-MONO" panose="020B0600000000000000" pitchFamily="34" charset="-128"/>
              </a:rPr>
              <a:t>    tpcs = tapyrusRPC('listunspent',[]).select{|x|x["token"]=="TPC"}</a:t>
            </a:r>
          </a:p>
          <a:p>
            <a:pPr algn="l"/>
            <a:r>
              <a:rPr kumimoji="1" lang="ja-JP" altLang="en-US" sz="1100" b="1" dirty="0" err="1">
                <a:solidFill>
                  <a:schemeClr val="bg1"/>
                </a:solidFill>
                <a:latin typeface="OSAKA-MONO" panose="020B0600000000000000" pitchFamily="34" charset="-128"/>
                <a:ea typeface="OSAKA-MONO" panose="020B0600000000000000" pitchFamily="34" charset="-128"/>
              </a:rPr>
              <a:t>    </a:t>
            </a:r>
            <a:r>
              <a:rPr kumimoji="1" lang="en-US" altLang="ja-JP" sz="1100" b="1" dirty="0" err="1">
                <a:solidFill>
                  <a:schemeClr val="bg1"/>
                </a:solidFill>
                <a:latin typeface="OSAKA-MONO" panose="020B0600000000000000" pitchFamily="34" charset="-128"/>
                <a:ea typeface="OSAKA-MONO" panose="020B0600000000000000" pitchFamily="34" charset="-128"/>
              </a:rPr>
              <a:t>rt = tapyrusRPC('issuetoken',[1, amount, tpcs[0]["scriptPubKey"]])</a:t>
            </a:r>
          </a:p>
          <a:p>
            <a:pPr algn="l"/>
            <a:r>
              <a:rPr kumimoji="1" lang="en-US" altLang="ja-JP" sz="1100" b="1" dirty="0" err="1">
                <a:solidFill>
                  <a:schemeClr val="bg1"/>
                </a:solidFill>
                <a:latin typeface="OSAKA-MONO" panose="020B0600000000000000" pitchFamily="34" charset="-128"/>
                <a:ea typeface="OSAKA-MONO" panose="020B0600000000000000" pitchFamily="34" charset="-128"/>
              </a:rPr>
              <a:t>end</a:t>
            </a:r>
          </a:p>
          <a:p>
            <a:pPr algn="l"/>
            <a:endParaRPr kumimoji="1" lang="en-US" altLang="ja-JP" sz="1100" b="1" dirty="0" err="1">
              <a:solidFill>
                <a:schemeClr val="bg1"/>
              </a:solidFill>
              <a:latin typeface="OSAKA-MONO" panose="020B0600000000000000" pitchFamily="34" charset="-128"/>
              <a:ea typeface="OSAKA-MONO" panose="020B0600000000000000" pitchFamily="34" charset="-128"/>
            </a:endParaRPr>
          </a:p>
          <a:p>
            <a:pPr algn="l"/>
            <a:r>
              <a:rPr kumimoji="1" lang="en-US" altLang="ja-JP" sz="1100" b="1" dirty="0" err="1">
                <a:solidFill>
                  <a:schemeClr val="bg1"/>
                </a:solidFill>
                <a:latin typeface="OSAKA-MONO" panose="020B0600000000000000" pitchFamily="34" charset="-128"/>
                <a:ea typeface="OSAKA-MONO" panose="020B0600000000000000" pitchFamily="34" charset="-128"/>
              </a:rPr>
              <a:t># 1000</a:t>
            </a:r>
            <a:r>
              <a:rPr kumimoji="1" lang="ja-JP" altLang="en-US" sz="1100" b="1" dirty="0" err="1">
                <a:solidFill>
                  <a:schemeClr val="bg1"/>
                </a:solidFill>
                <a:latin typeface="OSAKA-MONO" panose="020B0600000000000000" pitchFamily="34" charset="-128"/>
                <a:ea typeface="OSAKA-MONO" panose="020B0600000000000000" pitchFamily="34" charset="-128"/>
              </a:rPr>
              <a:t>トークン発行</a:t>
            </a:r>
          </a:p>
          <a:p>
            <a:pPr algn="l"/>
            <a:r>
              <a:rPr kumimoji="1" lang="en-US" altLang="ja-JP" sz="1100" b="1" dirty="0" err="1">
                <a:solidFill>
                  <a:schemeClr val="bg1"/>
                </a:solidFill>
                <a:latin typeface="OSAKA-MONO" panose="020B0600000000000000" pitchFamily="34" charset="-128"/>
                <a:ea typeface="OSAKA-MONO" panose="020B0600000000000000" pitchFamily="34" charset="-128"/>
              </a:rPr>
              <a:t>rt=mint_RT(1000)</a:t>
            </a:r>
          </a:p>
          <a:p>
            <a:pPr algn="l"/>
            <a:r>
              <a:rPr lang="en-US" altLang="ja-JP" sz="1100" b="1" dirty="0" err="1">
                <a:solidFill>
                  <a:schemeClr val="bg1"/>
                </a:solidFill>
                <a:latin typeface="OSAKA-MONO" panose="020B0600000000000000" pitchFamily="34" charset="-128"/>
                <a:ea typeface="OSAKA-MONO" panose="020B0600000000000000" pitchFamily="34" charset="-128"/>
              </a:rPr>
              <a:t># </a:t>
            </a:r>
            <a:r>
              <a:rPr lang="ja-JP" altLang="en-US" sz="1100" b="1" dirty="0" err="1">
                <a:solidFill>
                  <a:schemeClr val="bg1"/>
                </a:solidFill>
                <a:latin typeface="OSAKA-MONO" panose="020B0600000000000000" pitchFamily="34" charset="-128"/>
                <a:ea typeface="OSAKA-MONO" panose="020B0600000000000000" pitchFamily="34" charset="-128"/>
              </a:rPr>
              <a:t>発行したトークンの</a:t>
            </a:r>
            <a:r>
              <a:rPr lang="en-US" altLang="ja-JP" sz="1100" b="1" dirty="0" err="1">
                <a:solidFill>
                  <a:schemeClr val="bg1"/>
                </a:solidFill>
                <a:latin typeface="OSAKA-MONO" panose="020B0600000000000000" pitchFamily="34" charset="-128"/>
                <a:ea typeface="OSAKA-MONO" panose="020B0600000000000000" pitchFamily="34" charset="-128"/>
              </a:rPr>
              <a:t>color </a:t>
            </a:r>
            <a:r>
              <a:rPr lang="ja-JP" altLang="en-US" sz="1100" b="1" dirty="0" err="1">
                <a:solidFill>
                  <a:schemeClr val="bg1"/>
                </a:solidFill>
                <a:latin typeface="OSAKA-MONO" panose="020B0600000000000000" pitchFamily="34" charset="-128"/>
                <a:ea typeface="OSAKA-MONO" panose="020B0600000000000000" pitchFamily="34" charset="-128"/>
              </a:rPr>
              <a:t>の確認</a:t>
            </a:r>
            <a:endParaRPr lang="en-US" altLang="ja-JP" sz="1100" b="1" dirty="0" err="1">
              <a:solidFill>
                <a:schemeClr val="bg1"/>
              </a:solidFill>
              <a:latin typeface="OSAKA-MONO" panose="020B0600000000000000" pitchFamily="34" charset="-128"/>
              <a:ea typeface="OSAKA-MONO" panose="020B0600000000000000" pitchFamily="34" charset="-128"/>
            </a:endParaRPr>
          </a:p>
          <a:p>
            <a:pPr algn="l"/>
            <a:r>
              <a:rPr lang="en-US" altLang="ja-JP" sz="1100" b="1" dirty="0" err="1">
                <a:solidFill>
                  <a:schemeClr val="bg1"/>
                </a:solidFill>
                <a:latin typeface="OSAKA-MONO" panose="020B0600000000000000" pitchFamily="34" charset="-128"/>
                <a:ea typeface="OSAKA-MONO" panose="020B0600000000000000" pitchFamily="34" charset="-128"/>
              </a:rPr>
              <a:t>=&gt; </a:t>
            </a:r>
          </a:p>
          <a:p>
            <a:pPr algn="l"/>
            <a:r>
              <a:rPr lang="en-US" altLang="ja-JP" sz="1100" b="1" dirty="0" err="1">
                <a:solidFill>
                  <a:schemeClr val="bg1"/>
                </a:solidFill>
                <a:latin typeface="OSAKA-MONO" panose="020B0600000000000000" pitchFamily="34" charset="-128"/>
                <a:ea typeface="OSAKA-MONO" panose="020B0600000000000000" pitchFamily="34" charset="-128"/>
              </a:rPr>
              <a:t>{"color"=&gt;"c124509e422f0273ccb7cb16d28de479c0ec25a8201964ac2b5ed1177344b3b2e9",</a:t>
            </a:r>
          </a:p>
          <a:p>
            <a:pPr algn="l"/>
            <a:r>
              <a:rPr lang="en-US" altLang="ja-JP" sz="1100" b="1" dirty="0" err="1">
                <a:solidFill>
                  <a:schemeClr val="bg1"/>
                </a:solidFill>
                <a:latin typeface="OSAKA-MONO" panose="020B0600000000000000" pitchFamily="34" charset="-128"/>
                <a:ea typeface="OSAKA-MONO" panose="020B0600000000000000" pitchFamily="34" charset="-128"/>
              </a:rPr>
              <a:t> "txids"=&gt;                               </a:t>
            </a:r>
          </a:p>
          <a:p>
            <a:pPr algn="l"/>
            <a:r>
              <a:rPr lang="en-US" altLang="ja-JP" sz="1100" b="1" dirty="0" err="1">
                <a:solidFill>
                  <a:schemeClr val="bg1"/>
                </a:solidFill>
                <a:latin typeface="OSAKA-MONO" panose="020B0600000000000000" pitchFamily="34" charset="-128"/>
                <a:ea typeface="OSAKA-MONO" panose="020B0600000000000000" pitchFamily="34" charset="-128"/>
              </a:rPr>
              <a:t>  ["e1669a6d8f00bea40ef5e357bed62c9c67f24774cbc73788ecc8db76c3e7de65",</a:t>
            </a:r>
          </a:p>
          <a:p>
            <a:pPr algn="l"/>
            <a:r>
              <a:rPr lang="en-US" altLang="ja-JP" sz="1100" b="1" dirty="0" err="1">
                <a:solidFill>
                  <a:schemeClr val="bg1"/>
                </a:solidFill>
                <a:latin typeface="OSAKA-MONO" panose="020B0600000000000000" pitchFamily="34" charset="-128"/>
                <a:ea typeface="OSAKA-MONO" panose="020B0600000000000000" pitchFamily="34" charset="-128"/>
              </a:rPr>
              <a:t>   "b3b02818f1797ff43e9a00ea994dd322304134d4c202f230c91c948a4d30fe68"]}</a:t>
            </a:r>
          </a:p>
        </p:txBody>
      </p:sp>
    </p:spTree>
    <p:extLst>
      <p:ext uri="{BB962C8B-B14F-4D97-AF65-F5344CB8AC3E}">
        <p14:creationId xmlns:p14="http://schemas.microsoft.com/office/powerpoint/2010/main" val="2011721972"/>
      </p:ext>
    </p:extLst>
  </p:cSld>
  <p:clrMapOvr>
    <a:masterClrMapping/>
  </p:clrMapOvr>
  <p:transition spd="med" advClick="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7E920C8F-B7EE-DC0A-0B26-E00304E4F8DB}"/>
              </a:ext>
            </a:extLst>
          </p:cNvPr>
          <p:cNvSpPr/>
          <p:nvPr/>
        </p:nvSpPr>
        <p:spPr>
          <a:xfrm>
            <a:off x="2359132" y="2746194"/>
            <a:ext cx="7350095" cy="1585580"/>
          </a:xfrm>
          <a:prstGeom prst="rect">
            <a:avLst/>
          </a:prstGeom>
          <a:solidFill>
            <a:schemeClr val="accent6">
              <a:lumMod val="20000"/>
              <a:lumOff val="80000"/>
            </a:schemeClr>
          </a:solidFill>
          <a:ln w="571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600" b="1">
                <a:solidFill>
                  <a:schemeClr val="tx1"/>
                </a:solidFill>
                <a:latin typeface="Meiryo" panose="020B0604030504040204" pitchFamily="34" charset="-128"/>
                <a:ea typeface="Meiryo" panose="020B0604030504040204" pitchFamily="34" charset="-128"/>
              </a:rPr>
              <a:t>トランザクション</a:t>
            </a:r>
            <a:endParaRPr kumimoji="1" lang="en-US" altLang="ja-JP" sz="1600" b="1">
              <a:solidFill>
                <a:schemeClr val="tx1"/>
              </a:solidFill>
              <a:latin typeface="Meiryo" panose="020B0604030504040204" pitchFamily="34" charset="-128"/>
              <a:ea typeface="Meiryo" panose="020B0604030504040204" pitchFamily="34" charset="-128"/>
            </a:endParaRPr>
          </a:p>
          <a:p>
            <a:pPr algn="ctr"/>
            <a:endParaRPr lang="en-US" altLang="ja-JP" sz="1600" b="1">
              <a:solidFill>
                <a:schemeClr val="tx1"/>
              </a:solidFill>
              <a:latin typeface="Meiryo" panose="020B0604030504040204" pitchFamily="34" charset="-128"/>
              <a:ea typeface="Meiryo" panose="020B0604030504040204" pitchFamily="34" charset="-128"/>
            </a:endParaRPr>
          </a:p>
          <a:p>
            <a:pPr algn="ctr"/>
            <a:endParaRPr kumimoji="1" lang="en-US" altLang="ja-JP" sz="1600" b="1">
              <a:solidFill>
                <a:schemeClr val="tx1"/>
              </a:solidFill>
              <a:latin typeface="Meiryo" panose="020B0604030504040204" pitchFamily="34" charset="-128"/>
              <a:ea typeface="Meiryo" panose="020B0604030504040204" pitchFamily="34" charset="-128"/>
            </a:endParaRPr>
          </a:p>
          <a:p>
            <a:pPr algn="ctr"/>
            <a:endParaRPr lang="en-US" altLang="ja-JP" sz="1600" b="1">
              <a:solidFill>
                <a:schemeClr val="tx1"/>
              </a:solidFill>
              <a:latin typeface="Meiryo" panose="020B0604030504040204" pitchFamily="34" charset="-128"/>
              <a:ea typeface="Meiryo" panose="020B0604030504040204" pitchFamily="34" charset="-128"/>
            </a:endParaRPr>
          </a:p>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2" name="タイトル 1">
            <a:extLst>
              <a:ext uri="{FF2B5EF4-FFF2-40B4-BE49-F238E27FC236}">
                <a16:creationId xmlns:a16="http://schemas.microsoft.com/office/drawing/2014/main" id="{8D8561A0-74A9-F646-AFE6-77622B91991B}"/>
              </a:ext>
            </a:extLst>
          </p:cNvPr>
          <p:cNvSpPr>
            <a:spLocks noGrp="1"/>
          </p:cNvSpPr>
          <p:nvPr>
            <p:ph type="title"/>
          </p:nvPr>
        </p:nvSpPr>
        <p:spPr/>
        <p:txBody>
          <a:bodyPr/>
          <a:lstStyle/>
          <a:p>
            <a:r>
              <a:rPr lang="en-US" altLang="ja-JP"/>
              <a:t>Proof of Burn</a:t>
            </a:r>
            <a:r>
              <a:rPr lang="ja-JP" altLang="en-US"/>
              <a:t>（トークンの焼却の証拠）</a:t>
            </a:r>
            <a:endParaRPr kumimoji="1" lang="ja-JP" altLang="en-US"/>
          </a:p>
        </p:txBody>
      </p:sp>
      <p:sp>
        <p:nvSpPr>
          <p:cNvPr id="3" name="コンテンツ プレースホルダー 2">
            <a:extLst>
              <a:ext uri="{FF2B5EF4-FFF2-40B4-BE49-F238E27FC236}">
                <a16:creationId xmlns:a16="http://schemas.microsoft.com/office/drawing/2014/main" id="{0E01202E-EBC6-8C4E-BD1F-250FE77D6CE5}"/>
              </a:ext>
            </a:extLst>
          </p:cNvPr>
          <p:cNvSpPr>
            <a:spLocks noGrp="1"/>
          </p:cNvSpPr>
          <p:nvPr>
            <p:ph idx="1"/>
          </p:nvPr>
        </p:nvSpPr>
        <p:spPr/>
        <p:txBody>
          <a:bodyPr/>
          <a:lstStyle/>
          <a:p>
            <a:r>
              <a:rPr lang="ja-JP" altLang="en-US"/>
              <a:t>対応する秘密鍵が存在しないアドレスへトークンを送金すること</a:t>
            </a:r>
            <a:endParaRPr lang="en-US" altLang="ja-JP"/>
          </a:p>
          <a:p>
            <a:pPr lvl="1"/>
            <a:r>
              <a:rPr lang="ja-JP" altLang="en-US"/>
              <a:t>例：</a:t>
            </a:r>
            <a:r>
              <a:rPr lang="en-US" altLang="ja-JP"/>
              <a:t>16</a:t>
            </a:r>
            <a:r>
              <a:rPr lang="ja-JP" altLang="en-US"/>
              <a:t>進数表記で</a:t>
            </a:r>
            <a:r>
              <a:rPr lang="en-US" altLang="ja-JP"/>
              <a:t> "1Q00000000000000000000000000000000" </a:t>
            </a:r>
            <a:r>
              <a:rPr lang="ja-JP" altLang="en-US"/>
              <a:t>のようなアドレス</a:t>
            </a:r>
            <a:endParaRPr lang="en-US" altLang="ja-JP"/>
          </a:p>
          <a:p>
            <a:pPr lvl="1"/>
            <a:r>
              <a:rPr lang="en-US" altLang="ja-JP"/>
              <a:t>Proof of Burn</a:t>
            </a:r>
            <a:r>
              <a:rPr lang="ja-JP" altLang="en-US"/>
              <a:t> ： 回収不可能なアドレスへの送金トランザクションがブロックに記録されたこと</a:t>
            </a:r>
            <a:endParaRPr lang="en-US" altLang="ja-JP"/>
          </a:p>
        </p:txBody>
      </p:sp>
      <p:sp>
        <p:nvSpPr>
          <p:cNvPr id="13" name="円柱 12">
            <a:extLst>
              <a:ext uri="{FF2B5EF4-FFF2-40B4-BE49-F238E27FC236}">
                <a16:creationId xmlns:a16="http://schemas.microsoft.com/office/drawing/2014/main" id="{268AC1DD-58B5-1E1F-E4EB-00408EC555C2}"/>
              </a:ext>
            </a:extLst>
          </p:cNvPr>
          <p:cNvSpPr/>
          <p:nvPr/>
        </p:nvSpPr>
        <p:spPr>
          <a:xfrm>
            <a:off x="2482773" y="3362939"/>
            <a:ext cx="1664817" cy="646331"/>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sp>
        <p:nvSpPr>
          <p:cNvPr id="20" name="テキスト ボックス 19">
            <a:extLst>
              <a:ext uri="{FF2B5EF4-FFF2-40B4-BE49-F238E27FC236}">
                <a16:creationId xmlns:a16="http://schemas.microsoft.com/office/drawing/2014/main" id="{B5C96908-8E04-DF53-E995-BA6BF54BBE27}"/>
              </a:ext>
            </a:extLst>
          </p:cNvPr>
          <p:cNvSpPr txBox="1"/>
          <p:nvPr/>
        </p:nvSpPr>
        <p:spPr>
          <a:xfrm>
            <a:off x="5476534" y="3500943"/>
            <a:ext cx="4551300" cy="369332"/>
          </a:xfrm>
          <a:prstGeom prst="rect">
            <a:avLst/>
          </a:prstGeom>
          <a:noFill/>
        </p:spPr>
        <p:txBody>
          <a:bodyPr wrap="square">
            <a:spAutoFit/>
          </a:bodyPr>
          <a:lstStyle/>
          <a:p>
            <a:r>
              <a:rPr lang="ja-JP" altLang="en-US" sz="1800" b="1">
                <a:latin typeface="Meiryo" panose="020B0604030504040204" pitchFamily="34" charset="-128"/>
                <a:ea typeface="Meiryo" panose="020B0604030504040204" pitchFamily="34" charset="-128"/>
              </a:rPr>
              <a:t>対応する秘密鍵が存在しないアドレス</a:t>
            </a:r>
          </a:p>
        </p:txBody>
      </p:sp>
      <p:sp>
        <p:nvSpPr>
          <p:cNvPr id="26" name="テキスト ボックス 25">
            <a:extLst>
              <a:ext uri="{FF2B5EF4-FFF2-40B4-BE49-F238E27FC236}">
                <a16:creationId xmlns:a16="http://schemas.microsoft.com/office/drawing/2014/main" id="{3EF1E26F-21B8-CCFE-E095-CEDCA3A5422C}"/>
              </a:ext>
            </a:extLst>
          </p:cNvPr>
          <p:cNvSpPr txBox="1"/>
          <p:nvPr/>
        </p:nvSpPr>
        <p:spPr>
          <a:xfrm>
            <a:off x="2881403" y="3467677"/>
            <a:ext cx="902811"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トークン</a:t>
            </a:r>
          </a:p>
        </p:txBody>
      </p:sp>
      <p:cxnSp>
        <p:nvCxnSpPr>
          <p:cNvPr id="28" name="直線矢印コネクタ 27">
            <a:extLst>
              <a:ext uri="{FF2B5EF4-FFF2-40B4-BE49-F238E27FC236}">
                <a16:creationId xmlns:a16="http://schemas.microsoft.com/office/drawing/2014/main" id="{716BCE57-C1F8-43DE-5FBD-D9D421C95985}"/>
              </a:ext>
            </a:extLst>
          </p:cNvPr>
          <p:cNvCxnSpPr>
            <a:cxnSpLocks/>
            <a:stCxn id="13" idx="4"/>
            <a:endCxn id="20" idx="1"/>
          </p:cNvCxnSpPr>
          <p:nvPr/>
        </p:nvCxnSpPr>
        <p:spPr bwMode="auto">
          <a:xfrm flipV="1">
            <a:off x="4147590" y="3685609"/>
            <a:ext cx="1328944" cy="496"/>
          </a:xfrm>
          <a:prstGeom prst="straightConnector1">
            <a:avLst/>
          </a:prstGeom>
          <a:noFill/>
          <a:ln w="57150" cap="flat" cmpd="sng" algn="ctr">
            <a:solidFill>
              <a:schemeClr val="tx1"/>
            </a:solidFill>
            <a:prstDash val="solid"/>
            <a:round/>
            <a:headEnd type="none" w="med" len="med"/>
            <a:tailEnd type="triangle"/>
          </a:ln>
          <a:effectLst/>
        </p:spPr>
      </p:cxnSp>
      <p:sp>
        <p:nvSpPr>
          <p:cNvPr id="37" name="テキスト ボックス 36">
            <a:extLst>
              <a:ext uri="{FF2B5EF4-FFF2-40B4-BE49-F238E27FC236}">
                <a16:creationId xmlns:a16="http://schemas.microsoft.com/office/drawing/2014/main" id="{1ECB8B0D-004E-38FA-4569-40C8BEB4E30B}"/>
              </a:ext>
            </a:extLst>
          </p:cNvPr>
          <p:cNvSpPr txBox="1"/>
          <p:nvPr/>
        </p:nvSpPr>
        <p:spPr>
          <a:xfrm>
            <a:off x="5217108" y="5291575"/>
            <a:ext cx="1826141"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ブロックチェーン</a:t>
            </a:r>
          </a:p>
        </p:txBody>
      </p:sp>
      <p:cxnSp>
        <p:nvCxnSpPr>
          <p:cNvPr id="39" name="直線矢印コネクタ 38">
            <a:extLst>
              <a:ext uri="{FF2B5EF4-FFF2-40B4-BE49-F238E27FC236}">
                <a16:creationId xmlns:a16="http://schemas.microsoft.com/office/drawing/2014/main" id="{1A9D3C8D-0E88-92C8-F772-88E3EAC32E35}"/>
              </a:ext>
            </a:extLst>
          </p:cNvPr>
          <p:cNvCxnSpPr/>
          <p:nvPr/>
        </p:nvCxnSpPr>
        <p:spPr bwMode="auto">
          <a:xfrm>
            <a:off x="342908" y="6094799"/>
            <a:ext cx="11018192" cy="0"/>
          </a:xfrm>
          <a:prstGeom prst="straightConnector1">
            <a:avLst/>
          </a:prstGeom>
          <a:noFill/>
          <a:ln w="57150" cap="flat" cmpd="sng" algn="ctr">
            <a:solidFill>
              <a:schemeClr val="tx1"/>
            </a:solidFill>
            <a:prstDash val="solid"/>
            <a:round/>
            <a:headEnd type="none" w="med" len="med"/>
            <a:tailEnd type="triangle"/>
          </a:ln>
          <a:effectLst/>
        </p:spPr>
      </p:cxnSp>
      <p:sp>
        <p:nvSpPr>
          <p:cNvPr id="40" name="正方形/長方形 39">
            <a:extLst>
              <a:ext uri="{FF2B5EF4-FFF2-40B4-BE49-F238E27FC236}">
                <a16:creationId xmlns:a16="http://schemas.microsoft.com/office/drawing/2014/main" id="{55BAA0B4-3DB6-11BB-DD01-957336C20EB6}"/>
              </a:ext>
            </a:extLst>
          </p:cNvPr>
          <p:cNvSpPr/>
          <p:nvPr/>
        </p:nvSpPr>
        <p:spPr>
          <a:xfrm>
            <a:off x="1207004"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1" name="正方形/長方形 40">
            <a:extLst>
              <a:ext uri="{FF2B5EF4-FFF2-40B4-BE49-F238E27FC236}">
                <a16:creationId xmlns:a16="http://schemas.microsoft.com/office/drawing/2014/main" id="{FB513A00-20C1-0671-D5E0-9485B81CF8A3}"/>
              </a:ext>
            </a:extLst>
          </p:cNvPr>
          <p:cNvSpPr/>
          <p:nvPr/>
        </p:nvSpPr>
        <p:spPr>
          <a:xfrm>
            <a:off x="2843299"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2" name="正方形/長方形 41">
            <a:extLst>
              <a:ext uri="{FF2B5EF4-FFF2-40B4-BE49-F238E27FC236}">
                <a16:creationId xmlns:a16="http://schemas.microsoft.com/office/drawing/2014/main" id="{38A78E9E-6318-50B6-5712-F868A9CFD205}"/>
              </a:ext>
            </a:extLst>
          </p:cNvPr>
          <p:cNvSpPr/>
          <p:nvPr/>
        </p:nvSpPr>
        <p:spPr>
          <a:xfrm>
            <a:off x="4479594"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3" name="正方形/長方形 42">
            <a:extLst>
              <a:ext uri="{FF2B5EF4-FFF2-40B4-BE49-F238E27FC236}">
                <a16:creationId xmlns:a16="http://schemas.microsoft.com/office/drawing/2014/main" id="{D7F43207-2E63-2E7F-46AC-168132367C31}"/>
              </a:ext>
            </a:extLst>
          </p:cNvPr>
          <p:cNvSpPr/>
          <p:nvPr/>
        </p:nvSpPr>
        <p:spPr>
          <a:xfrm>
            <a:off x="6115889"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4" name="正方形/長方形 43">
            <a:extLst>
              <a:ext uri="{FF2B5EF4-FFF2-40B4-BE49-F238E27FC236}">
                <a16:creationId xmlns:a16="http://schemas.microsoft.com/office/drawing/2014/main" id="{570EC981-8896-A448-1317-2C53C1897522}"/>
              </a:ext>
            </a:extLst>
          </p:cNvPr>
          <p:cNvSpPr/>
          <p:nvPr/>
        </p:nvSpPr>
        <p:spPr>
          <a:xfrm>
            <a:off x="7752184"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5" name="正方形/長方形 44">
            <a:extLst>
              <a:ext uri="{FF2B5EF4-FFF2-40B4-BE49-F238E27FC236}">
                <a16:creationId xmlns:a16="http://schemas.microsoft.com/office/drawing/2014/main" id="{3FBC35D8-44DF-FF81-8E7C-7C2B8AEDEFAF}"/>
              </a:ext>
            </a:extLst>
          </p:cNvPr>
          <p:cNvSpPr/>
          <p:nvPr/>
        </p:nvSpPr>
        <p:spPr>
          <a:xfrm>
            <a:off x="9388478" y="5770763"/>
            <a:ext cx="1152128" cy="648072"/>
          </a:xfrm>
          <a:prstGeom prst="rect">
            <a:avLst/>
          </a:prstGeom>
          <a:solidFill>
            <a:schemeClr val="bg1"/>
          </a:solid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38" name="下矢印 37">
            <a:extLst>
              <a:ext uri="{FF2B5EF4-FFF2-40B4-BE49-F238E27FC236}">
                <a16:creationId xmlns:a16="http://schemas.microsoft.com/office/drawing/2014/main" id="{85B294B4-EC23-D4A8-2F6C-069E75D34040}"/>
              </a:ext>
            </a:extLst>
          </p:cNvPr>
          <p:cNvSpPr/>
          <p:nvPr/>
        </p:nvSpPr>
        <p:spPr>
          <a:xfrm>
            <a:off x="8143484" y="4330902"/>
            <a:ext cx="576064" cy="1546367"/>
          </a:xfrm>
          <a:prstGeom prst="downArrow">
            <a:avLst/>
          </a:prstGeom>
          <a:solidFill>
            <a:srgbClr val="0070C0"/>
          </a:solidFill>
          <a:ln w="571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600" b="1">
              <a:solidFill>
                <a:schemeClr val="tx1"/>
              </a:solidFill>
              <a:latin typeface="Meiryo" panose="020B0604030504040204" pitchFamily="34" charset="-128"/>
              <a:ea typeface="Meiryo" panose="020B0604030504040204" pitchFamily="34" charset="-128"/>
            </a:endParaRPr>
          </a:p>
        </p:txBody>
      </p:sp>
      <p:pic>
        <p:nvPicPr>
          <p:cNvPr id="48" name="Picture 2" descr="火・炎のイラスト">
            <a:extLst>
              <a:ext uri="{FF2B5EF4-FFF2-40B4-BE49-F238E27FC236}">
                <a16:creationId xmlns:a16="http://schemas.microsoft.com/office/drawing/2014/main" id="{2810433A-3638-EB81-719C-3CEB209FBE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8478" y="3203946"/>
            <a:ext cx="736846" cy="75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2769"/>
      </p:ext>
    </p:extLst>
  </p:cSld>
  <p:clrMapOvr>
    <a:masterClrMapping/>
  </p:clrMapOvr>
  <p:transition spd="med"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6E265D-5E1D-1D43-E72C-25BC1C90E248}"/>
              </a:ext>
            </a:extLst>
          </p:cNvPr>
          <p:cNvSpPr>
            <a:spLocks noGrp="1"/>
          </p:cNvSpPr>
          <p:nvPr>
            <p:ph type="title"/>
          </p:nvPr>
        </p:nvSpPr>
        <p:spPr/>
        <p:txBody>
          <a:bodyPr/>
          <a:lstStyle/>
          <a:p>
            <a:r>
              <a:rPr kumimoji="1" lang="ja-JP" altLang="en-US"/>
              <a:t>負債トークンの実装</a:t>
            </a:r>
          </a:p>
        </p:txBody>
      </p:sp>
      <p:sp>
        <p:nvSpPr>
          <p:cNvPr id="3" name="コンテンツ プレースホルダー 2">
            <a:extLst>
              <a:ext uri="{FF2B5EF4-FFF2-40B4-BE49-F238E27FC236}">
                <a16:creationId xmlns:a16="http://schemas.microsoft.com/office/drawing/2014/main" id="{21497D75-92E1-9ABF-3248-3474410C20A8}"/>
              </a:ext>
            </a:extLst>
          </p:cNvPr>
          <p:cNvSpPr>
            <a:spLocks noGrp="1"/>
          </p:cNvSpPr>
          <p:nvPr>
            <p:ph idx="1"/>
          </p:nvPr>
        </p:nvSpPr>
        <p:spPr/>
        <p:txBody>
          <a:bodyPr/>
          <a:lstStyle/>
          <a:p>
            <a:r>
              <a:rPr kumimoji="1" lang="ja-JP" altLang="en-US"/>
              <a:t>一定時間が経過するとトークンを生成する能力を持つトークン</a:t>
            </a:r>
            <a:endParaRPr kumimoji="1" lang="en-US" altLang="ja-JP"/>
          </a:p>
          <a:p>
            <a:endParaRPr lang="en-US" altLang="ja-JP"/>
          </a:p>
          <a:p>
            <a:endParaRPr kumimoji="1" lang="en-US" altLang="ja-JP"/>
          </a:p>
          <a:p>
            <a:endParaRPr lang="en-US" altLang="ja-JP"/>
          </a:p>
          <a:p>
            <a:endParaRPr lang="en-US" altLang="ja-JP"/>
          </a:p>
          <a:p>
            <a:r>
              <a:rPr kumimoji="1" lang="ja-JP" altLang="en-US"/>
              <a:t>期日内に返済されなかった場合</a:t>
            </a:r>
            <a:endParaRPr kumimoji="1" lang="en-US" altLang="ja-JP"/>
          </a:p>
          <a:p>
            <a:pPr lvl="1"/>
            <a:r>
              <a:rPr kumimoji="1" lang="ja-JP" altLang="en-US"/>
              <a:t>利息分を新たに貸与したものとして，利息分の負債トークンを生成する</a:t>
            </a:r>
          </a:p>
        </p:txBody>
      </p:sp>
      <p:sp>
        <p:nvSpPr>
          <p:cNvPr id="4" name="円柱 3">
            <a:extLst>
              <a:ext uri="{FF2B5EF4-FFF2-40B4-BE49-F238E27FC236}">
                <a16:creationId xmlns:a16="http://schemas.microsoft.com/office/drawing/2014/main" id="{D9463445-3809-0638-597C-032443868FE0}"/>
              </a:ext>
            </a:extLst>
          </p:cNvPr>
          <p:cNvSpPr/>
          <p:nvPr/>
        </p:nvSpPr>
        <p:spPr>
          <a:xfrm>
            <a:off x="2351584" y="2519945"/>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5" name="円柱 4">
            <a:extLst>
              <a:ext uri="{FF2B5EF4-FFF2-40B4-BE49-F238E27FC236}">
                <a16:creationId xmlns:a16="http://schemas.microsoft.com/office/drawing/2014/main" id="{4FA81E28-582A-31D8-F429-9CBC49D7ABDB}"/>
              </a:ext>
            </a:extLst>
          </p:cNvPr>
          <p:cNvSpPr/>
          <p:nvPr/>
        </p:nvSpPr>
        <p:spPr>
          <a:xfrm>
            <a:off x="7844738" y="2385970"/>
            <a:ext cx="668671" cy="258546"/>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7" name="直線矢印コネクタ 6">
            <a:extLst>
              <a:ext uri="{FF2B5EF4-FFF2-40B4-BE49-F238E27FC236}">
                <a16:creationId xmlns:a16="http://schemas.microsoft.com/office/drawing/2014/main" id="{798E754F-8F6A-2721-3C82-C909C9BE52A3}"/>
              </a:ext>
            </a:extLst>
          </p:cNvPr>
          <p:cNvCxnSpPr/>
          <p:nvPr/>
        </p:nvCxnSpPr>
        <p:spPr bwMode="auto">
          <a:xfrm>
            <a:off x="2351584" y="1772816"/>
            <a:ext cx="6480720" cy="0"/>
          </a:xfrm>
          <a:prstGeom prst="straightConnector1">
            <a:avLst/>
          </a:prstGeom>
          <a:noFill/>
          <a:ln w="57150" cap="flat" cmpd="sng" algn="ctr">
            <a:solidFill>
              <a:schemeClr val="accent6">
                <a:lumMod val="40000"/>
                <a:lumOff val="60000"/>
              </a:schemeClr>
            </a:solidFill>
            <a:prstDash val="solid"/>
            <a:round/>
            <a:headEnd type="none" w="med" len="med"/>
            <a:tailEnd type="triangle"/>
          </a:ln>
          <a:effectLst/>
        </p:spPr>
      </p:cxnSp>
      <p:pic>
        <p:nvPicPr>
          <p:cNvPr id="8" name="図 7">
            <a:extLst>
              <a:ext uri="{FF2B5EF4-FFF2-40B4-BE49-F238E27FC236}">
                <a16:creationId xmlns:a16="http://schemas.microsoft.com/office/drawing/2014/main" id="{D56AEE85-E17A-4723-F21A-D30ACB8C0543}"/>
              </a:ext>
            </a:extLst>
          </p:cNvPr>
          <p:cNvPicPr>
            <a:picLocks noChangeAspect="1"/>
          </p:cNvPicPr>
          <p:nvPr/>
        </p:nvPicPr>
        <p:blipFill>
          <a:blip r:embed="rId2"/>
          <a:stretch>
            <a:fillRect/>
          </a:stretch>
        </p:blipFill>
        <p:spPr>
          <a:xfrm>
            <a:off x="4356082" y="2766410"/>
            <a:ext cx="597985" cy="597985"/>
          </a:xfrm>
          <a:prstGeom prst="rect">
            <a:avLst/>
          </a:prstGeom>
        </p:spPr>
      </p:pic>
      <p:sp>
        <p:nvSpPr>
          <p:cNvPr id="9" name="円柱 8">
            <a:extLst>
              <a:ext uri="{FF2B5EF4-FFF2-40B4-BE49-F238E27FC236}">
                <a16:creationId xmlns:a16="http://schemas.microsoft.com/office/drawing/2014/main" id="{170F907B-14FF-3A0D-F1EA-AAE713A5D87F}"/>
              </a:ext>
            </a:extLst>
          </p:cNvPr>
          <p:cNvSpPr/>
          <p:nvPr/>
        </p:nvSpPr>
        <p:spPr>
          <a:xfrm>
            <a:off x="7993673" y="2836309"/>
            <a:ext cx="370800" cy="258546"/>
          </a:xfrm>
          <a:prstGeom prst="can">
            <a:avLst>
              <a:gd name="adj" fmla="val 35853"/>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pic>
        <p:nvPicPr>
          <p:cNvPr id="10" name="Picture 2" descr="ウォーターメロンの種 ストックフォト">
            <a:extLst>
              <a:ext uri="{FF2B5EF4-FFF2-40B4-BE49-F238E27FC236}">
                <a16:creationId xmlns:a16="http://schemas.microsoft.com/office/drawing/2014/main" id="{C512C0EB-734C-2AD4-07C7-78258A259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1519" y="3052928"/>
            <a:ext cx="636750" cy="524738"/>
          </a:xfrm>
          <a:prstGeom prst="rect">
            <a:avLst/>
          </a:prstGeom>
          <a:noFill/>
          <a:extLst>
            <a:ext uri="{909E8E84-426E-40DD-AFC4-6F175D3DCCD1}">
              <a14:hiddenFill xmlns:a14="http://schemas.microsoft.com/office/drawing/2010/main">
                <a:solidFill>
                  <a:srgbClr val="FFFFFF"/>
                </a:solidFill>
              </a14:hiddenFill>
            </a:ext>
          </a:extLst>
        </p:spPr>
      </p:pic>
      <p:sp>
        <p:nvSpPr>
          <p:cNvPr id="11" name="円柱 10">
            <a:extLst>
              <a:ext uri="{FF2B5EF4-FFF2-40B4-BE49-F238E27FC236}">
                <a16:creationId xmlns:a16="http://schemas.microsoft.com/office/drawing/2014/main" id="{F4FCB287-F153-F3EE-FF94-FBD8827CF2A1}"/>
              </a:ext>
            </a:extLst>
          </p:cNvPr>
          <p:cNvSpPr/>
          <p:nvPr/>
        </p:nvSpPr>
        <p:spPr>
          <a:xfrm>
            <a:off x="6606592" y="2519945"/>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12" name="直線矢印コネクタ 11">
            <a:extLst>
              <a:ext uri="{FF2B5EF4-FFF2-40B4-BE49-F238E27FC236}">
                <a16:creationId xmlns:a16="http://schemas.microsoft.com/office/drawing/2014/main" id="{1F766BE0-B993-A39A-BD85-2E55F4E357B8}"/>
              </a:ext>
            </a:extLst>
          </p:cNvPr>
          <p:cNvCxnSpPr>
            <a:cxnSpLocks/>
            <a:stCxn id="4" idx="4"/>
          </p:cNvCxnSpPr>
          <p:nvPr/>
        </p:nvCxnSpPr>
        <p:spPr bwMode="auto">
          <a:xfrm flipV="1">
            <a:off x="3020255" y="2644516"/>
            <a:ext cx="3219761" cy="4702"/>
          </a:xfrm>
          <a:prstGeom prst="straightConnector1">
            <a:avLst/>
          </a:prstGeom>
          <a:noFill/>
          <a:ln w="38100" cap="flat" cmpd="sng" algn="ctr">
            <a:solidFill>
              <a:schemeClr val="tx1"/>
            </a:solidFill>
            <a:prstDash val="sysDot"/>
            <a:round/>
            <a:headEnd type="none" w="med" len="med"/>
            <a:tailEnd type="triangle"/>
          </a:ln>
          <a:effectLst/>
        </p:spPr>
      </p:cxnSp>
      <p:sp>
        <p:nvSpPr>
          <p:cNvPr id="15" name="テキスト ボックス 14">
            <a:extLst>
              <a:ext uri="{FF2B5EF4-FFF2-40B4-BE49-F238E27FC236}">
                <a16:creationId xmlns:a16="http://schemas.microsoft.com/office/drawing/2014/main" id="{4A101561-BAD3-7C2D-B55F-A566CA98A2AE}"/>
              </a:ext>
            </a:extLst>
          </p:cNvPr>
          <p:cNvSpPr txBox="1"/>
          <p:nvPr/>
        </p:nvSpPr>
        <p:spPr>
          <a:xfrm>
            <a:off x="4356082" y="2281806"/>
            <a:ext cx="570990"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1</a:t>
            </a:r>
            <a:r>
              <a:rPr kumimoji="1" lang="ja-JP" altLang="en-US" sz="1800" b="1" dirty="0" err="1">
                <a:latin typeface="Meiryo" panose="020B0604030504040204" pitchFamily="34" charset="-128"/>
                <a:ea typeface="Meiryo" panose="020B0604030504040204" pitchFamily="34" charset="-128"/>
              </a:rPr>
              <a:t>年</a:t>
            </a:r>
          </a:p>
        </p:txBody>
      </p:sp>
      <p:sp>
        <p:nvSpPr>
          <p:cNvPr id="16" name="テキスト ボックス 15">
            <a:extLst>
              <a:ext uri="{FF2B5EF4-FFF2-40B4-BE49-F238E27FC236}">
                <a16:creationId xmlns:a16="http://schemas.microsoft.com/office/drawing/2014/main" id="{4DB7064C-7FD7-3520-E38E-EAA67A5E77F9}"/>
              </a:ext>
            </a:extLst>
          </p:cNvPr>
          <p:cNvSpPr txBox="1"/>
          <p:nvPr/>
        </p:nvSpPr>
        <p:spPr>
          <a:xfrm>
            <a:off x="8904312" y="1733552"/>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時間</a:t>
            </a:r>
          </a:p>
        </p:txBody>
      </p:sp>
      <p:cxnSp>
        <p:nvCxnSpPr>
          <p:cNvPr id="18" name="カギ線コネクタ 17">
            <a:extLst>
              <a:ext uri="{FF2B5EF4-FFF2-40B4-BE49-F238E27FC236}">
                <a16:creationId xmlns:a16="http://schemas.microsoft.com/office/drawing/2014/main" id="{F6CD4EBF-F424-4BCA-E241-43B72C9E912C}"/>
              </a:ext>
            </a:extLst>
          </p:cNvPr>
          <p:cNvCxnSpPr>
            <a:cxnSpLocks/>
            <a:stCxn id="10" idx="0"/>
            <a:endCxn id="11" idx="2"/>
          </p:cNvCxnSpPr>
          <p:nvPr/>
        </p:nvCxnSpPr>
        <p:spPr bwMode="auto">
          <a:xfrm rot="5400000" flipH="1" flipV="1">
            <a:off x="6246388" y="2692724"/>
            <a:ext cx="403710" cy="316698"/>
          </a:xfrm>
          <a:prstGeom prst="bentConnector2">
            <a:avLst/>
          </a:prstGeom>
          <a:noFill/>
          <a:ln w="57150" cap="flat" cmpd="sng" algn="ctr">
            <a:solidFill>
              <a:schemeClr val="tx1"/>
            </a:solidFill>
            <a:prstDash val="solid"/>
            <a:round/>
            <a:headEnd type="none" w="med" len="med"/>
            <a:tailEnd type="triangle"/>
          </a:ln>
          <a:effectLst/>
        </p:spPr>
      </p:cxnSp>
      <p:cxnSp>
        <p:nvCxnSpPr>
          <p:cNvPr id="20" name="カギ線コネクタ 19">
            <a:extLst>
              <a:ext uri="{FF2B5EF4-FFF2-40B4-BE49-F238E27FC236}">
                <a16:creationId xmlns:a16="http://schemas.microsoft.com/office/drawing/2014/main" id="{599FD279-DA94-837F-55AA-77D44D1EF1FA}"/>
              </a:ext>
            </a:extLst>
          </p:cNvPr>
          <p:cNvCxnSpPr>
            <a:cxnSpLocks/>
            <a:stCxn id="11" idx="4"/>
            <a:endCxn id="9" idx="2"/>
          </p:cNvCxnSpPr>
          <p:nvPr/>
        </p:nvCxnSpPr>
        <p:spPr bwMode="auto">
          <a:xfrm>
            <a:off x="7275263" y="2649218"/>
            <a:ext cx="718410" cy="316364"/>
          </a:xfrm>
          <a:prstGeom prst="bentConnector3">
            <a:avLst>
              <a:gd name="adj1" fmla="val 44060"/>
            </a:avLst>
          </a:prstGeom>
          <a:noFill/>
          <a:ln w="57150" cap="flat" cmpd="sng" algn="ctr">
            <a:solidFill>
              <a:schemeClr val="tx1"/>
            </a:solidFill>
            <a:prstDash val="solid"/>
            <a:round/>
            <a:headEnd type="none" w="med" len="med"/>
            <a:tailEnd type="triangle"/>
          </a:ln>
          <a:effectLst/>
        </p:spPr>
      </p:cxnSp>
      <p:cxnSp>
        <p:nvCxnSpPr>
          <p:cNvPr id="24" name="カギ線コネクタ 23">
            <a:extLst>
              <a:ext uri="{FF2B5EF4-FFF2-40B4-BE49-F238E27FC236}">
                <a16:creationId xmlns:a16="http://schemas.microsoft.com/office/drawing/2014/main" id="{F89A29C1-FC8D-7BC0-304B-FA6898B1393A}"/>
              </a:ext>
            </a:extLst>
          </p:cNvPr>
          <p:cNvCxnSpPr>
            <a:cxnSpLocks/>
            <a:stCxn id="11" idx="1"/>
            <a:endCxn id="5" idx="1"/>
          </p:cNvCxnSpPr>
          <p:nvPr/>
        </p:nvCxnSpPr>
        <p:spPr bwMode="auto">
          <a:xfrm rot="5400000" flipH="1" flipV="1">
            <a:off x="7493014" y="1833885"/>
            <a:ext cx="133975" cy="1238146"/>
          </a:xfrm>
          <a:prstGeom prst="bentConnector3">
            <a:avLst>
              <a:gd name="adj1" fmla="val 270629"/>
            </a:avLst>
          </a:prstGeom>
          <a:noFill/>
          <a:ln w="57150" cap="flat" cmpd="sng" algn="ctr">
            <a:solidFill>
              <a:srgbClr val="00B050"/>
            </a:solidFill>
            <a:prstDash val="solid"/>
            <a:round/>
            <a:headEnd type="triangle" w="med" len="med"/>
            <a:tailEnd type="triangle" w="med" len="med"/>
          </a:ln>
          <a:effectLst/>
        </p:spPr>
      </p:cxnSp>
      <p:sp>
        <p:nvSpPr>
          <p:cNvPr id="32" name="テキスト ボックス 31">
            <a:extLst>
              <a:ext uri="{FF2B5EF4-FFF2-40B4-BE49-F238E27FC236}">
                <a16:creationId xmlns:a16="http://schemas.microsoft.com/office/drawing/2014/main" id="{FB6EE06C-C6DD-5E29-0D1D-86DB3723812A}"/>
              </a:ext>
            </a:extLst>
          </p:cNvPr>
          <p:cNvSpPr txBox="1"/>
          <p:nvPr/>
        </p:nvSpPr>
        <p:spPr>
          <a:xfrm>
            <a:off x="6059630" y="2224494"/>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返済</a:t>
            </a:r>
          </a:p>
        </p:txBody>
      </p:sp>
      <p:sp>
        <p:nvSpPr>
          <p:cNvPr id="33" name="テキスト ボックス 32">
            <a:extLst>
              <a:ext uri="{FF2B5EF4-FFF2-40B4-BE49-F238E27FC236}">
                <a16:creationId xmlns:a16="http://schemas.microsoft.com/office/drawing/2014/main" id="{FC275446-BB7E-8B0A-E977-2412B3D5DD0E}"/>
              </a:ext>
            </a:extLst>
          </p:cNvPr>
          <p:cNvSpPr txBox="1"/>
          <p:nvPr/>
        </p:nvSpPr>
        <p:spPr>
          <a:xfrm>
            <a:off x="8364473" y="2846251"/>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利息</a:t>
            </a:r>
          </a:p>
        </p:txBody>
      </p:sp>
      <p:sp>
        <p:nvSpPr>
          <p:cNvPr id="34" name="テキスト ボックス 33">
            <a:extLst>
              <a:ext uri="{FF2B5EF4-FFF2-40B4-BE49-F238E27FC236}">
                <a16:creationId xmlns:a16="http://schemas.microsoft.com/office/drawing/2014/main" id="{2E4ECD91-403D-F4D4-2C8B-9F5302EF82A1}"/>
              </a:ext>
            </a:extLst>
          </p:cNvPr>
          <p:cNvSpPr txBox="1"/>
          <p:nvPr/>
        </p:nvSpPr>
        <p:spPr>
          <a:xfrm>
            <a:off x="7176120" y="1841685"/>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対消滅</a:t>
            </a:r>
          </a:p>
        </p:txBody>
      </p:sp>
      <p:sp>
        <p:nvSpPr>
          <p:cNvPr id="35" name="テキスト ボックス 34">
            <a:extLst>
              <a:ext uri="{FF2B5EF4-FFF2-40B4-BE49-F238E27FC236}">
                <a16:creationId xmlns:a16="http://schemas.microsoft.com/office/drawing/2014/main" id="{964AE1F0-CB8F-B388-C81B-F5B2DC9693D9}"/>
              </a:ext>
            </a:extLst>
          </p:cNvPr>
          <p:cNvSpPr txBox="1"/>
          <p:nvPr/>
        </p:nvSpPr>
        <p:spPr>
          <a:xfrm>
            <a:off x="7163561" y="3041323"/>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生成</a:t>
            </a:r>
          </a:p>
        </p:txBody>
      </p:sp>
      <p:sp>
        <p:nvSpPr>
          <p:cNvPr id="36" name="テキスト ボックス 35">
            <a:extLst>
              <a:ext uri="{FF2B5EF4-FFF2-40B4-BE49-F238E27FC236}">
                <a16:creationId xmlns:a16="http://schemas.microsoft.com/office/drawing/2014/main" id="{D4628557-E98C-6379-C793-42BA3746A0C0}"/>
              </a:ext>
            </a:extLst>
          </p:cNvPr>
          <p:cNvSpPr txBox="1"/>
          <p:nvPr/>
        </p:nvSpPr>
        <p:spPr>
          <a:xfrm>
            <a:off x="1955009" y="2863572"/>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負債トークン</a:t>
            </a:r>
          </a:p>
        </p:txBody>
      </p:sp>
      <p:sp>
        <p:nvSpPr>
          <p:cNvPr id="37" name="円柱 36">
            <a:extLst>
              <a:ext uri="{FF2B5EF4-FFF2-40B4-BE49-F238E27FC236}">
                <a16:creationId xmlns:a16="http://schemas.microsoft.com/office/drawing/2014/main" id="{F2BE9026-C628-8BEB-A916-22503543FD61}"/>
              </a:ext>
            </a:extLst>
          </p:cNvPr>
          <p:cNvSpPr/>
          <p:nvPr/>
        </p:nvSpPr>
        <p:spPr>
          <a:xfrm>
            <a:off x="2284528" y="5513081"/>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39" name="直線矢印コネクタ 38">
            <a:extLst>
              <a:ext uri="{FF2B5EF4-FFF2-40B4-BE49-F238E27FC236}">
                <a16:creationId xmlns:a16="http://schemas.microsoft.com/office/drawing/2014/main" id="{44837A3E-CA47-38A8-65B0-B2A426542BCC}"/>
              </a:ext>
            </a:extLst>
          </p:cNvPr>
          <p:cNvCxnSpPr/>
          <p:nvPr/>
        </p:nvCxnSpPr>
        <p:spPr bwMode="auto">
          <a:xfrm>
            <a:off x="2284528" y="4765952"/>
            <a:ext cx="6480720" cy="0"/>
          </a:xfrm>
          <a:prstGeom prst="straightConnector1">
            <a:avLst/>
          </a:prstGeom>
          <a:noFill/>
          <a:ln w="57150" cap="flat" cmpd="sng" algn="ctr">
            <a:solidFill>
              <a:schemeClr val="accent6">
                <a:lumMod val="40000"/>
                <a:lumOff val="60000"/>
              </a:schemeClr>
            </a:solidFill>
            <a:prstDash val="solid"/>
            <a:round/>
            <a:headEnd type="none" w="med" len="med"/>
            <a:tailEnd type="triangle"/>
          </a:ln>
          <a:effectLst/>
        </p:spPr>
      </p:cxnSp>
      <p:pic>
        <p:nvPicPr>
          <p:cNvPr id="40" name="図 39">
            <a:extLst>
              <a:ext uri="{FF2B5EF4-FFF2-40B4-BE49-F238E27FC236}">
                <a16:creationId xmlns:a16="http://schemas.microsoft.com/office/drawing/2014/main" id="{9E8D706A-B366-14E7-2FB1-89E2C642E1F8}"/>
              </a:ext>
            </a:extLst>
          </p:cNvPr>
          <p:cNvPicPr>
            <a:picLocks noChangeAspect="1"/>
          </p:cNvPicPr>
          <p:nvPr/>
        </p:nvPicPr>
        <p:blipFill>
          <a:blip r:embed="rId2"/>
          <a:stretch>
            <a:fillRect/>
          </a:stretch>
        </p:blipFill>
        <p:spPr>
          <a:xfrm>
            <a:off x="4289026" y="5759546"/>
            <a:ext cx="597985" cy="597985"/>
          </a:xfrm>
          <a:prstGeom prst="rect">
            <a:avLst/>
          </a:prstGeom>
        </p:spPr>
      </p:pic>
      <p:sp>
        <p:nvSpPr>
          <p:cNvPr id="41" name="円柱 40">
            <a:extLst>
              <a:ext uri="{FF2B5EF4-FFF2-40B4-BE49-F238E27FC236}">
                <a16:creationId xmlns:a16="http://schemas.microsoft.com/office/drawing/2014/main" id="{C850ABEA-E79F-5D1C-1ECC-268B4C6387FB}"/>
              </a:ext>
            </a:extLst>
          </p:cNvPr>
          <p:cNvSpPr/>
          <p:nvPr/>
        </p:nvSpPr>
        <p:spPr>
          <a:xfrm>
            <a:off x="7926617" y="5829445"/>
            <a:ext cx="370800" cy="258546"/>
          </a:xfrm>
          <a:prstGeom prst="can">
            <a:avLst>
              <a:gd name="adj" fmla="val 35853"/>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43" name="円柱 42">
            <a:extLst>
              <a:ext uri="{FF2B5EF4-FFF2-40B4-BE49-F238E27FC236}">
                <a16:creationId xmlns:a16="http://schemas.microsoft.com/office/drawing/2014/main" id="{18904A61-5B1B-3AD7-F208-27C87F0AB021}"/>
              </a:ext>
            </a:extLst>
          </p:cNvPr>
          <p:cNvSpPr/>
          <p:nvPr/>
        </p:nvSpPr>
        <p:spPr>
          <a:xfrm>
            <a:off x="6507449" y="5522709"/>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44" name="直線矢印コネクタ 43">
            <a:extLst>
              <a:ext uri="{FF2B5EF4-FFF2-40B4-BE49-F238E27FC236}">
                <a16:creationId xmlns:a16="http://schemas.microsoft.com/office/drawing/2014/main" id="{CACB022B-C1C3-D1B1-F6CC-49F679FF0E2D}"/>
              </a:ext>
            </a:extLst>
          </p:cNvPr>
          <p:cNvCxnSpPr>
            <a:cxnSpLocks/>
            <a:stCxn id="37" idx="4"/>
          </p:cNvCxnSpPr>
          <p:nvPr/>
        </p:nvCxnSpPr>
        <p:spPr bwMode="auto">
          <a:xfrm>
            <a:off x="2953199" y="5642354"/>
            <a:ext cx="3502841" cy="9628"/>
          </a:xfrm>
          <a:prstGeom prst="straightConnector1">
            <a:avLst/>
          </a:prstGeom>
          <a:noFill/>
          <a:ln w="38100" cap="flat" cmpd="sng" algn="ctr">
            <a:solidFill>
              <a:schemeClr val="tx1"/>
            </a:solidFill>
            <a:prstDash val="sysDot"/>
            <a:round/>
            <a:headEnd type="none" w="med" len="med"/>
            <a:tailEnd type="triangle"/>
          </a:ln>
          <a:effectLst/>
        </p:spPr>
      </p:cxnSp>
      <p:sp>
        <p:nvSpPr>
          <p:cNvPr id="45" name="テキスト ボックス 44">
            <a:extLst>
              <a:ext uri="{FF2B5EF4-FFF2-40B4-BE49-F238E27FC236}">
                <a16:creationId xmlns:a16="http://schemas.microsoft.com/office/drawing/2014/main" id="{50031091-58BB-8CD9-895E-AA4F90AF1CF9}"/>
              </a:ext>
            </a:extLst>
          </p:cNvPr>
          <p:cNvSpPr txBox="1"/>
          <p:nvPr/>
        </p:nvSpPr>
        <p:spPr>
          <a:xfrm>
            <a:off x="4289026" y="5274942"/>
            <a:ext cx="570990" cy="369332"/>
          </a:xfrm>
          <a:prstGeom prst="rect">
            <a:avLst/>
          </a:prstGeom>
          <a:noFill/>
        </p:spPr>
        <p:txBody>
          <a:bodyPr wrap="none" rtlCol="0">
            <a:spAutoFit/>
          </a:bodyPr>
          <a:lstStyle/>
          <a:p>
            <a:pPr algn="l"/>
            <a:r>
              <a:rPr kumimoji="1" lang="en-US" altLang="ja-JP" sz="1800" b="1" dirty="0" err="1">
                <a:latin typeface="Meiryo" panose="020B0604030504040204" pitchFamily="34" charset="-128"/>
                <a:ea typeface="Meiryo" panose="020B0604030504040204" pitchFamily="34" charset="-128"/>
              </a:rPr>
              <a:t>1</a:t>
            </a:r>
            <a:r>
              <a:rPr kumimoji="1" lang="ja-JP" altLang="en-US" sz="1800" b="1" dirty="0" err="1">
                <a:latin typeface="Meiryo" panose="020B0604030504040204" pitchFamily="34" charset="-128"/>
                <a:ea typeface="Meiryo" panose="020B0604030504040204" pitchFamily="34" charset="-128"/>
              </a:rPr>
              <a:t>年</a:t>
            </a:r>
          </a:p>
        </p:txBody>
      </p:sp>
      <p:sp>
        <p:nvSpPr>
          <p:cNvPr id="46" name="テキスト ボックス 45">
            <a:extLst>
              <a:ext uri="{FF2B5EF4-FFF2-40B4-BE49-F238E27FC236}">
                <a16:creationId xmlns:a16="http://schemas.microsoft.com/office/drawing/2014/main" id="{C862E7CB-DB47-9F13-F834-3C56709CE269}"/>
              </a:ext>
            </a:extLst>
          </p:cNvPr>
          <p:cNvSpPr txBox="1"/>
          <p:nvPr/>
        </p:nvSpPr>
        <p:spPr>
          <a:xfrm>
            <a:off x="8837256" y="4726688"/>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時間</a:t>
            </a:r>
          </a:p>
        </p:txBody>
      </p:sp>
      <p:cxnSp>
        <p:nvCxnSpPr>
          <p:cNvPr id="48" name="カギ線コネクタ 47">
            <a:extLst>
              <a:ext uri="{FF2B5EF4-FFF2-40B4-BE49-F238E27FC236}">
                <a16:creationId xmlns:a16="http://schemas.microsoft.com/office/drawing/2014/main" id="{21EE17FC-F4EB-DDE1-9F6A-430C855F68B4}"/>
              </a:ext>
            </a:extLst>
          </p:cNvPr>
          <p:cNvCxnSpPr>
            <a:cxnSpLocks/>
            <a:stCxn id="43" idx="4"/>
            <a:endCxn id="41" idx="2"/>
          </p:cNvCxnSpPr>
          <p:nvPr/>
        </p:nvCxnSpPr>
        <p:spPr bwMode="auto">
          <a:xfrm>
            <a:off x="7176120" y="5651982"/>
            <a:ext cx="750497" cy="306736"/>
          </a:xfrm>
          <a:prstGeom prst="bentConnector3">
            <a:avLst>
              <a:gd name="adj1" fmla="val 50000"/>
            </a:avLst>
          </a:prstGeom>
          <a:noFill/>
          <a:ln w="57150" cap="flat" cmpd="sng" algn="ctr">
            <a:solidFill>
              <a:schemeClr val="tx1"/>
            </a:solidFill>
            <a:prstDash val="solid"/>
            <a:round/>
            <a:headEnd type="none" w="med" len="med"/>
            <a:tailEnd type="triangle"/>
          </a:ln>
          <a:effectLst/>
        </p:spPr>
      </p:cxnSp>
      <p:sp>
        <p:nvSpPr>
          <p:cNvPr id="50" name="テキスト ボックス 49">
            <a:extLst>
              <a:ext uri="{FF2B5EF4-FFF2-40B4-BE49-F238E27FC236}">
                <a16:creationId xmlns:a16="http://schemas.microsoft.com/office/drawing/2014/main" id="{6EC0D83E-2390-668D-64CB-003C8EA73B1A}"/>
              </a:ext>
            </a:extLst>
          </p:cNvPr>
          <p:cNvSpPr txBox="1"/>
          <p:nvPr/>
        </p:nvSpPr>
        <p:spPr>
          <a:xfrm>
            <a:off x="5992574" y="5217630"/>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返済</a:t>
            </a:r>
          </a:p>
        </p:txBody>
      </p:sp>
      <p:sp>
        <p:nvSpPr>
          <p:cNvPr id="53" name="テキスト ボックス 52">
            <a:extLst>
              <a:ext uri="{FF2B5EF4-FFF2-40B4-BE49-F238E27FC236}">
                <a16:creationId xmlns:a16="http://schemas.microsoft.com/office/drawing/2014/main" id="{166678AB-D58C-27E0-1417-46FC18BB8687}"/>
              </a:ext>
            </a:extLst>
          </p:cNvPr>
          <p:cNvSpPr txBox="1"/>
          <p:nvPr/>
        </p:nvSpPr>
        <p:spPr>
          <a:xfrm>
            <a:off x="7096505" y="6034459"/>
            <a:ext cx="646331"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生成</a:t>
            </a:r>
          </a:p>
        </p:txBody>
      </p:sp>
      <p:sp>
        <p:nvSpPr>
          <p:cNvPr id="54" name="テキスト ボックス 53">
            <a:extLst>
              <a:ext uri="{FF2B5EF4-FFF2-40B4-BE49-F238E27FC236}">
                <a16:creationId xmlns:a16="http://schemas.microsoft.com/office/drawing/2014/main" id="{B4283B45-8826-DA5F-AA3E-02308FB378A5}"/>
              </a:ext>
            </a:extLst>
          </p:cNvPr>
          <p:cNvSpPr txBox="1"/>
          <p:nvPr/>
        </p:nvSpPr>
        <p:spPr>
          <a:xfrm>
            <a:off x="1887953" y="5856708"/>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負債トークン</a:t>
            </a:r>
          </a:p>
        </p:txBody>
      </p:sp>
      <p:sp>
        <p:nvSpPr>
          <p:cNvPr id="57" name="円柱 56">
            <a:extLst>
              <a:ext uri="{FF2B5EF4-FFF2-40B4-BE49-F238E27FC236}">
                <a16:creationId xmlns:a16="http://schemas.microsoft.com/office/drawing/2014/main" id="{4D7EBAF2-CA32-402E-4B68-51033DDEB37E}"/>
              </a:ext>
            </a:extLst>
          </p:cNvPr>
          <p:cNvSpPr/>
          <p:nvPr/>
        </p:nvSpPr>
        <p:spPr>
          <a:xfrm>
            <a:off x="7743301" y="5482168"/>
            <a:ext cx="668671" cy="258546"/>
          </a:xfrm>
          <a:prstGeom prst="can">
            <a:avLst>
              <a:gd name="adj" fmla="val 50000"/>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8" name="カギ線コネクタ 57">
            <a:extLst>
              <a:ext uri="{FF2B5EF4-FFF2-40B4-BE49-F238E27FC236}">
                <a16:creationId xmlns:a16="http://schemas.microsoft.com/office/drawing/2014/main" id="{917203DC-4AF8-943D-141E-1BCA21A9F985}"/>
              </a:ext>
            </a:extLst>
          </p:cNvPr>
          <p:cNvCxnSpPr>
            <a:cxnSpLocks/>
            <a:stCxn id="43" idx="1"/>
            <a:endCxn id="57" idx="1"/>
          </p:cNvCxnSpPr>
          <p:nvPr/>
        </p:nvCxnSpPr>
        <p:spPr bwMode="auto">
          <a:xfrm rot="5400000" flipH="1" flipV="1">
            <a:off x="7439441" y="4884513"/>
            <a:ext cx="40541" cy="1235852"/>
          </a:xfrm>
          <a:prstGeom prst="bentConnector3">
            <a:avLst>
              <a:gd name="adj1" fmla="val 663874"/>
            </a:avLst>
          </a:prstGeom>
          <a:noFill/>
          <a:ln w="57150" cap="flat" cmpd="sng" algn="ctr">
            <a:solidFill>
              <a:schemeClr val="tx1"/>
            </a:solidFill>
            <a:prstDash val="solid"/>
            <a:round/>
            <a:headEnd type="none" w="med" len="med"/>
            <a:tailEnd type="triangle"/>
          </a:ln>
          <a:effectLst/>
        </p:spPr>
      </p:cxnSp>
      <p:sp>
        <p:nvSpPr>
          <p:cNvPr id="61" name="テキスト ボックス 60">
            <a:extLst>
              <a:ext uri="{FF2B5EF4-FFF2-40B4-BE49-F238E27FC236}">
                <a16:creationId xmlns:a16="http://schemas.microsoft.com/office/drawing/2014/main" id="{D9EEFEFE-0D93-4E05-02D1-DC67439738D1}"/>
              </a:ext>
            </a:extLst>
          </p:cNvPr>
          <p:cNvSpPr txBox="1"/>
          <p:nvPr/>
        </p:nvSpPr>
        <p:spPr>
          <a:xfrm>
            <a:off x="6976172" y="4893305"/>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期日延長</a:t>
            </a:r>
          </a:p>
        </p:txBody>
      </p:sp>
      <p:sp>
        <p:nvSpPr>
          <p:cNvPr id="62" name="テキスト ボックス 61">
            <a:extLst>
              <a:ext uri="{FF2B5EF4-FFF2-40B4-BE49-F238E27FC236}">
                <a16:creationId xmlns:a16="http://schemas.microsoft.com/office/drawing/2014/main" id="{263CE335-DF01-6A88-065E-F17A55AD890B}"/>
              </a:ext>
            </a:extLst>
          </p:cNvPr>
          <p:cNvSpPr txBox="1"/>
          <p:nvPr/>
        </p:nvSpPr>
        <p:spPr>
          <a:xfrm>
            <a:off x="8341676" y="5844281"/>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負債トークン</a:t>
            </a:r>
          </a:p>
        </p:txBody>
      </p:sp>
    </p:spTree>
    <p:extLst>
      <p:ext uri="{BB962C8B-B14F-4D97-AF65-F5344CB8AC3E}">
        <p14:creationId xmlns:p14="http://schemas.microsoft.com/office/powerpoint/2010/main" val="3257555270"/>
      </p:ext>
    </p:extLst>
  </p:cSld>
  <p:clrMapOvr>
    <a:masterClrMapping/>
  </p:clrMapOvr>
  <p:transition spd="med" advClick="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線矢印コネクタ 11">
            <a:extLst>
              <a:ext uri="{FF2B5EF4-FFF2-40B4-BE49-F238E27FC236}">
                <a16:creationId xmlns:a16="http://schemas.microsoft.com/office/drawing/2014/main" id="{60475D40-7842-BF98-D7A4-DA0FF2FAEAE4}"/>
              </a:ext>
            </a:extLst>
          </p:cNvPr>
          <p:cNvCxnSpPr/>
          <p:nvPr/>
        </p:nvCxnSpPr>
        <p:spPr bwMode="auto">
          <a:xfrm>
            <a:off x="767408" y="2528900"/>
            <a:ext cx="11018192" cy="0"/>
          </a:xfrm>
          <a:prstGeom prst="straightConnector1">
            <a:avLst/>
          </a:prstGeom>
          <a:noFill/>
          <a:ln w="57150" cap="flat" cmpd="sng" algn="ctr">
            <a:solidFill>
              <a:schemeClr val="tx1"/>
            </a:solidFill>
            <a:prstDash val="solid"/>
            <a:round/>
            <a:headEnd type="none" w="med" len="med"/>
            <a:tailEnd type="triangle"/>
          </a:ln>
          <a:effectLst/>
        </p:spPr>
      </p:cxnSp>
      <p:sp>
        <p:nvSpPr>
          <p:cNvPr id="2" name="タイトル 1">
            <a:extLst>
              <a:ext uri="{FF2B5EF4-FFF2-40B4-BE49-F238E27FC236}">
                <a16:creationId xmlns:a16="http://schemas.microsoft.com/office/drawing/2014/main" id="{E704D727-C59A-5396-447C-99ADAD4560C2}"/>
              </a:ext>
            </a:extLst>
          </p:cNvPr>
          <p:cNvSpPr>
            <a:spLocks noGrp="1"/>
          </p:cNvSpPr>
          <p:nvPr>
            <p:ph type="title"/>
          </p:nvPr>
        </p:nvSpPr>
        <p:spPr/>
        <p:txBody>
          <a:bodyPr/>
          <a:lstStyle/>
          <a:p>
            <a:r>
              <a:rPr lang="ja-JP" altLang="en-US"/>
              <a:t>トランザクションのタイムロック</a:t>
            </a:r>
          </a:p>
        </p:txBody>
      </p:sp>
      <p:sp>
        <p:nvSpPr>
          <p:cNvPr id="3" name="コンテンツ プレースホルダー 2">
            <a:extLst>
              <a:ext uri="{FF2B5EF4-FFF2-40B4-BE49-F238E27FC236}">
                <a16:creationId xmlns:a16="http://schemas.microsoft.com/office/drawing/2014/main" id="{7E79EFC3-951A-E5C7-49DE-624DA36F1C55}"/>
              </a:ext>
            </a:extLst>
          </p:cNvPr>
          <p:cNvSpPr>
            <a:spLocks noGrp="1"/>
          </p:cNvSpPr>
          <p:nvPr>
            <p:ph idx="1"/>
          </p:nvPr>
        </p:nvSpPr>
        <p:spPr/>
        <p:txBody>
          <a:bodyPr/>
          <a:lstStyle/>
          <a:p>
            <a:endParaRPr lang="en-US" altLang="ja-JP" dirty="0"/>
          </a:p>
          <a:p>
            <a:endParaRPr lang="en-US" altLang="ja-JP" dirty="0"/>
          </a:p>
          <a:p>
            <a:endParaRPr lang="en-US" altLang="ja-JP" dirty="0"/>
          </a:p>
          <a:p>
            <a:endParaRPr lang="en-US" altLang="ja-JP" dirty="0"/>
          </a:p>
          <a:p>
            <a:r>
              <a:rPr lang="en-US" altLang="ja-JP" dirty="0" err="1"/>
              <a:t>nLocktime</a:t>
            </a:r>
            <a:endParaRPr lang="en-US" altLang="ja-JP" dirty="0"/>
          </a:p>
          <a:p>
            <a:pPr lvl="1"/>
            <a:r>
              <a:rPr lang="ja-JP" altLang="en-US"/>
              <a:t>指定した時刻を過ぎるまでそのトランザクションをブロックに入れないように制限する</a:t>
            </a:r>
            <a:endParaRPr lang="en-US" altLang="ja-JP" dirty="0"/>
          </a:p>
          <a:p>
            <a:pPr lvl="1"/>
            <a:r>
              <a:rPr lang="en-US" altLang="ja-JP" dirty="0"/>
              <a:t>500,000,000</a:t>
            </a:r>
            <a:r>
              <a:rPr lang="ja-JP" altLang="en-US"/>
              <a:t>未満の場合はブロック高と解釈される</a:t>
            </a:r>
            <a:endParaRPr lang="en-US" altLang="ja-JP" dirty="0"/>
          </a:p>
          <a:p>
            <a:pPr lvl="1"/>
            <a:r>
              <a:rPr lang="en-US" altLang="ja-JP" dirty="0"/>
              <a:t>500,000,000</a:t>
            </a:r>
            <a:r>
              <a:rPr lang="ja-JP" altLang="en-US"/>
              <a:t>以上の場合は</a:t>
            </a:r>
            <a:r>
              <a:rPr lang="en-US" altLang="ja-JP" dirty="0"/>
              <a:t>UNIX</a:t>
            </a:r>
            <a:r>
              <a:rPr lang="ja-JP" altLang="en-US"/>
              <a:t>タイムとして解釈される</a:t>
            </a:r>
          </a:p>
          <a:p>
            <a:r>
              <a:rPr lang="en-US" altLang="ja-JP" dirty="0" err="1"/>
              <a:t>nSequence</a:t>
            </a:r>
            <a:endParaRPr lang="en-US" altLang="ja-JP" dirty="0"/>
          </a:p>
          <a:p>
            <a:pPr lvl="1"/>
            <a:r>
              <a:rPr lang="en-US" altLang="ja-JP" dirty="0"/>
              <a:t> (</a:t>
            </a:r>
            <a:r>
              <a:rPr lang="ja-JP" altLang="en-US"/>
              <a:t>すべての</a:t>
            </a:r>
            <a:r>
              <a:rPr lang="en-US" altLang="ja-JP" dirty="0"/>
              <a:t>input</a:t>
            </a:r>
            <a:r>
              <a:rPr lang="ja-JP" altLang="en-US"/>
              <a:t>で</a:t>
            </a:r>
            <a:r>
              <a:rPr lang="en-US" altLang="ja-JP" dirty="0"/>
              <a:t>) 0xFFFFFFFF </a:t>
            </a:r>
            <a:r>
              <a:rPr lang="ja-JP" altLang="en-US"/>
              <a:t>ならトランザクションはブロックに入る</a:t>
            </a:r>
            <a:endParaRPr lang="en-US" altLang="ja-JP" dirty="0"/>
          </a:p>
          <a:p>
            <a:pPr lvl="1"/>
            <a:r>
              <a:rPr lang="en-US" altLang="ja-JP" dirty="0"/>
              <a:t>0xFFFFFFFF </a:t>
            </a:r>
            <a:r>
              <a:rPr lang="ja-JP" altLang="en-US"/>
              <a:t>未満のとき</a:t>
            </a:r>
            <a:r>
              <a:rPr lang="en-US" altLang="ja-JP" dirty="0" err="1"/>
              <a:t>nLocktime</a:t>
            </a:r>
            <a:r>
              <a:rPr lang="ja-JP" altLang="en-US"/>
              <a:t>で指定した時間を過ぎるまでブロックに入れられない</a:t>
            </a:r>
          </a:p>
          <a:p>
            <a:endParaRPr lang="ja-JP" altLang="en-US"/>
          </a:p>
          <a:p>
            <a:endParaRPr lang="en-US" altLang="ja-JP" dirty="0"/>
          </a:p>
          <a:p>
            <a:pPr lvl="1"/>
            <a:endParaRPr lang="ja-JP" altLang="en-US"/>
          </a:p>
        </p:txBody>
      </p:sp>
      <p:sp>
        <p:nvSpPr>
          <p:cNvPr id="4" name="正方形/長方形 3">
            <a:extLst>
              <a:ext uri="{FF2B5EF4-FFF2-40B4-BE49-F238E27FC236}">
                <a16:creationId xmlns:a16="http://schemas.microsoft.com/office/drawing/2014/main" id="{1B2E1535-E9BA-8575-BC1B-882597720DE0}"/>
              </a:ext>
            </a:extLst>
          </p:cNvPr>
          <p:cNvSpPr/>
          <p:nvPr/>
        </p:nvSpPr>
        <p:spPr>
          <a:xfrm>
            <a:off x="1631504"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5" name="正方形/長方形 4">
            <a:extLst>
              <a:ext uri="{FF2B5EF4-FFF2-40B4-BE49-F238E27FC236}">
                <a16:creationId xmlns:a16="http://schemas.microsoft.com/office/drawing/2014/main" id="{14AD79C2-2424-B3B3-8A72-63029A49C13D}"/>
              </a:ext>
            </a:extLst>
          </p:cNvPr>
          <p:cNvSpPr/>
          <p:nvPr/>
        </p:nvSpPr>
        <p:spPr>
          <a:xfrm>
            <a:off x="3267799"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6" name="正方形/長方形 5">
            <a:extLst>
              <a:ext uri="{FF2B5EF4-FFF2-40B4-BE49-F238E27FC236}">
                <a16:creationId xmlns:a16="http://schemas.microsoft.com/office/drawing/2014/main" id="{10CD8F31-8DD2-3CDB-41D3-5D6F60E26221}"/>
              </a:ext>
            </a:extLst>
          </p:cNvPr>
          <p:cNvSpPr/>
          <p:nvPr/>
        </p:nvSpPr>
        <p:spPr>
          <a:xfrm>
            <a:off x="4904094"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15B1CE9B-A4A2-2EA2-AB1E-3CB5F168654F}"/>
              </a:ext>
            </a:extLst>
          </p:cNvPr>
          <p:cNvSpPr/>
          <p:nvPr/>
        </p:nvSpPr>
        <p:spPr>
          <a:xfrm>
            <a:off x="6540389"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088909C6-7871-C4AC-7336-B6A08DDB803B}"/>
              </a:ext>
            </a:extLst>
          </p:cNvPr>
          <p:cNvSpPr/>
          <p:nvPr/>
        </p:nvSpPr>
        <p:spPr>
          <a:xfrm>
            <a:off x="8176684"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3E9F263F-53C0-F1DC-BAD3-AD536408061B}"/>
              </a:ext>
            </a:extLst>
          </p:cNvPr>
          <p:cNvSpPr/>
          <p:nvPr/>
        </p:nvSpPr>
        <p:spPr>
          <a:xfrm>
            <a:off x="9812978" y="2204864"/>
            <a:ext cx="1152128" cy="648072"/>
          </a:xfrm>
          <a:prstGeom prst="rect">
            <a:avLst/>
          </a:prstGeom>
          <a:solidFill>
            <a:schemeClr val="bg1"/>
          </a:solid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400" b="1">
                <a:solidFill>
                  <a:schemeClr val="tx1"/>
                </a:solidFill>
                <a:latin typeface="Meiryo" panose="020B0604030504040204" pitchFamily="34" charset="-128"/>
                <a:ea typeface="Meiryo" panose="020B0604030504040204" pitchFamily="34" charset="-128"/>
              </a:rPr>
              <a:t>block</a:t>
            </a: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0" name="正方形/長方形 9">
            <a:extLst>
              <a:ext uri="{FF2B5EF4-FFF2-40B4-BE49-F238E27FC236}">
                <a16:creationId xmlns:a16="http://schemas.microsoft.com/office/drawing/2014/main" id="{364D3F63-08BA-359C-9118-E1EB86C1ABDE}"/>
              </a:ext>
            </a:extLst>
          </p:cNvPr>
          <p:cNvSpPr/>
          <p:nvPr/>
        </p:nvSpPr>
        <p:spPr>
          <a:xfrm>
            <a:off x="1631504" y="772046"/>
            <a:ext cx="1152128" cy="648072"/>
          </a:xfrm>
          <a:prstGeom prst="rect">
            <a:avLst/>
          </a:prstGeom>
          <a:solidFill>
            <a:srgbClr val="C00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800" b="1">
                <a:solidFill>
                  <a:schemeClr val="bg1"/>
                </a:solidFill>
                <a:latin typeface="Meiryo" panose="020B0604030504040204" pitchFamily="34" charset="-128"/>
                <a:ea typeface="Meiryo" panose="020B0604030504040204" pitchFamily="34" charset="-128"/>
              </a:rPr>
              <a:t>トランザクション</a:t>
            </a:r>
          </a:p>
        </p:txBody>
      </p:sp>
      <p:cxnSp>
        <p:nvCxnSpPr>
          <p:cNvPr id="14" name="直線矢印コネクタ 13">
            <a:extLst>
              <a:ext uri="{FF2B5EF4-FFF2-40B4-BE49-F238E27FC236}">
                <a16:creationId xmlns:a16="http://schemas.microsoft.com/office/drawing/2014/main" id="{4C0AD294-A881-2D0C-F0FA-FE7AA75C76DF}"/>
              </a:ext>
            </a:extLst>
          </p:cNvPr>
          <p:cNvCxnSpPr>
            <a:cxnSpLocks/>
            <a:stCxn id="10" idx="2"/>
            <a:endCxn id="4" idx="0"/>
          </p:cNvCxnSpPr>
          <p:nvPr/>
        </p:nvCxnSpPr>
        <p:spPr bwMode="auto">
          <a:xfrm>
            <a:off x="2207568" y="1420118"/>
            <a:ext cx="0" cy="784746"/>
          </a:xfrm>
          <a:prstGeom prst="straightConnector1">
            <a:avLst/>
          </a:prstGeom>
          <a:noFill/>
          <a:ln w="57150" cap="flat" cmpd="sng" algn="ctr">
            <a:solidFill>
              <a:schemeClr val="tx1"/>
            </a:solidFill>
            <a:prstDash val="sysDot"/>
            <a:round/>
            <a:headEnd type="none" w="med" len="med"/>
            <a:tailEnd type="triangle"/>
          </a:ln>
          <a:effectLst/>
        </p:spPr>
      </p:cxnSp>
      <p:sp>
        <p:nvSpPr>
          <p:cNvPr id="19" name="テキスト ボックス 18">
            <a:extLst>
              <a:ext uri="{FF2B5EF4-FFF2-40B4-BE49-F238E27FC236}">
                <a16:creationId xmlns:a16="http://schemas.microsoft.com/office/drawing/2014/main" id="{808B3D84-96D1-2A44-3E99-A84C5762A21A}"/>
              </a:ext>
            </a:extLst>
          </p:cNvPr>
          <p:cNvSpPr txBox="1"/>
          <p:nvPr/>
        </p:nvSpPr>
        <p:spPr>
          <a:xfrm>
            <a:off x="1965354" y="1469789"/>
            <a:ext cx="484428" cy="584775"/>
          </a:xfrm>
          <a:prstGeom prst="rect">
            <a:avLst/>
          </a:prstGeom>
          <a:noFill/>
        </p:spPr>
        <p:txBody>
          <a:bodyPr wrap="none" rtlCol="0">
            <a:spAutoFit/>
          </a:bodyPr>
          <a:lstStyle/>
          <a:p>
            <a:pPr algn="l"/>
            <a:r>
              <a:rPr lang="en-US" altLang="ja-JP" b="1" dirty="0" err="1">
                <a:solidFill>
                  <a:srgbClr val="C00000"/>
                </a:solidFill>
                <a:latin typeface="Meiryo" panose="020B0604030504040204" pitchFamily="34" charset="-128"/>
                <a:ea typeface="Meiryo" panose="020B0604030504040204" pitchFamily="34" charset="-128"/>
              </a:rPr>
              <a:t>X</a:t>
            </a:r>
            <a:endParaRPr kumimoji="1" lang="ja-JP" altLang="en-US" b="1" dirty="0" err="1">
              <a:solidFill>
                <a:srgbClr val="C00000"/>
              </a:solidFill>
              <a:latin typeface="Meiryo" panose="020B0604030504040204" pitchFamily="34" charset="-128"/>
              <a:ea typeface="Meiryo" panose="020B0604030504040204" pitchFamily="34" charset="-128"/>
            </a:endParaRPr>
          </a:p>
        </p:txBody>
      </p:sp>
      <p:cxnSp>
        <p:nvCxnSpPr>
          <p:cNvPr id="25" name="カギ線コネクタ 24">
            <a:extLst>
              <a:ext uri="{FF2B5EF4-FFF2-40B4-BE49-F238E27FC236}">
                <a16:creationId xmlns:a16="http://schemas.microsoft.com/office/drawing/2014/main" id="{6321837E-1F23-BDA4-9022-D1648FA9CFA9}"/>
              </a:ext>
            </a:extLst>
          </p:cNvPr>
          <p:cNvCxnSpPr>
            <a:stCxn id="10" idx="3"/>
            <a:endCxn id="9" idx="0"/>
          </p:cNvCxnSpPr>
          <p:nvPr/>
        </p:nvCxnSpPr>
        <p:spPr bwMode="auto">
          <a:xfrm>
            <a:off x="2783632" y="1096082"/>
            <a:ext cx="7605410" cy="1108782"/>
          </a:xfrm>
          <a:prstGeom prst="bentConnector2">
            <a:avLst/>
          </a:prstGeom>
          <a:noFill/>
          <a:ln w="57150" cap="flat" cmpd="sng" algn="ctr">
            <a:solidFill>
              <a:schemeClr val="tx1"/>
            </a:solidFill>
            <a:prstDash val="sysDot"/>
            <a:round/>
            <a:headEnd type="none" w="med" len="med"/>
            <a:tailEnd type="triangle"/>
          </a:ln>
          <a:effectLst/>
        </p:spPr>
      </p:cxnSp>
      <p:sp>
        <p:nvSpPr>
          <p:cNvPr id="26" name="テキスト ボックス 25">
            <a:extLst>
              <a:ext uri="{FF2B5EF4-FFF2-40B4-BE49-F238E27FC236}">
                <a16:creationId xmlns:a16="http://schemas.microsoft.com/office/drawing/2014/main" id="{A8AD35D5-587E-74D2-5450-A4F0D73C27CE}"/>
              </a:ext>
            </a:extLst>
          </p:cNvPr>
          <p:cNvSpPr txBox="1"/>
          <p:nvPr/>
        </p:nvSpPr>
        <p:spPr>
          <a:xfrm>
            <a:off x="5661192" y="1167652"/>
            <a:ext cx="2031325"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ロックタイム経過</a:t>
            </a:r>
            <a:endParaRPr kumimoji="1" lang="ja-JP" altLang="en-US"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92212461"/>
      </p:ext>
    </p:extLst>
  </p:cSld>
  <p:clrMapOvr>
    <a:masterClrMapping/>
  </p:clrMapOvr>
  <p:transition spd="med" advClick="0"/>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720CA8-0D21-8747-651F-85B44D9DDD1D}"/>
              </a:ext>
            </a:extLst>
          </p:cNvPr>
          <p:cNvSpPr>
            <a:spLocks noGrp="1"/>
          </p:cNvSpPr>
          <p:nvPr>
            <p:ph type="title"/>
          </p:nvPr>
        </p:nvSpPr>
        <p:spPr/>
        <p:txBody>
          <a:bodyPr/>
          <a:lstStyle/>
          <a:p>
            <a:r>
              <a:rPr kumimoji="1" lang="en-US" altLang="ja-JP"/>
              <a:t>OP_CLTV </a:t>
            </a:r>
            <a:r>
              <a:rPr kumimoji="1" lang="ja-JP" altLang="en-US"/>
              <a:t>と </a:t>
            </a:r>
            <a:r>
              <a:rPr kumimoji="1" lang="en-US" altLang="ja-JP"/>
              <a:t>OP_CSV</a:t>
            </a:r>
            <a:r>
              <a:rPr kumimoji="1" lang="ja-JP" altLang="en-US"/>
              <a:t>命令</a:t>
            </a:r>
          </a:p>
        </p:txBody>
      </p:sp>
      <p:sp>
        <p:nvSpPr>
          <p:cNvPr id="3" name="コンテンツ プレースホルダー 2">
            <a:extLst>
              <a:ext uri="{FF2B5EF4-FFF2-40B4-BE49-F238E27FC236}">
                <a16:creationId xmlns:a16="http://schemas.microsoft.com/office/drawing/2014/main" id="{973B92B0-1D5C-8D30-29D3-5C3A8EFA1DEB}"/>
              </a:ext>
            </a:extLst>
          </p:cNvPr>
          <p:cNvSpPr>
            <a:spLocks noGrp="1"/>
          </p:cNvSpPr>
          <p:nvPr>
            <p:ph idx="1"/>
          </p:nvPr>
        </p:nvSpPr>
        <p:spPr/>
        <p:txBody>
          <a:bodyPr/>
          <a:lstStyle/>
          <a:p>
            <a:r>
              <a:rPr kumimoji="1" lang="en-US" altLang="ja-JP"/>
              <a:t>OP_CLTV</a:t>
            </a:r>
            <a:r>
              <a:rPr kumimoji="1" lang="ja-JP" altLang="en-US"/>
              <a:t>（</a:t>
            </a:r>
            <a:r>
              <a:rPr kumimoji="1" lang="en-US" altLang="ja-JP"/>
              <a:t>OP_CHECKLOCKTIMEVERIFY</a:t>
            </a:r>
            <a:r>
              <a:rPr kumimoji="1" lang="ja-JP" altLang="en-US"/>
              <a:t>の略）</a:t>
            </a:r>
            <a:endParaRPr kumimoji="1" lang="en-US" altLang="ja-JP"/>
          </a:p>
          <a:p>
            <a:pPr lvl="1"/>
            <a:r>
              <a:rPr lang="ja-JP" altLang="en-US">
                <a:solidFill>
                  <a:srgbClr val="0070C0"/>
                </a:solidFill>
              </a:rPr>
              <a:t>絶対時間でロックタイムを指定する</a:t>
            </a:r>
            <a:endParaRPr lang="en-US" altLang="ja-JP">
              <a:solidFill>
                <a:srgbClr val="0070C0"/>
              </a:solidFill>
            </a:endParaRPr>
          </a:p>
          <a:p>
            <a:pPr lvl="1"/>
            <a:r>
              <a:rPr lang="en-US" altLang="ja-JP"/>
              <a:t>UNIX</a:t>
            </a:r>
            <a:r>
              <a:rPr lang="ja-JP" altLang="en-US"/>
              <a:t>タイムもしくはブロック高で指定</a:t>
            </a:r>
            <a:endParaRPr lang="en-US" altLang="ja-JP"/>
          </a:p>
          <a:p>
            <a:pPr lvl="1"/>
            <a:r>
              <a:rPr lang="ja-JP" altLang="en-US"/>
              <a:t>引数に与えられた時間と</a:t>
            </a:r>
            <a:r>
              <a:rPr lang="en-US" altLang="ja-JP"/>
              <a:t>nLocktime</a:t>
            </a:r>
            <a:r>
              <a:rPr lang="ja-JP" altLang="en-US"/>
              <a:t>を比較し，</a:t>
            </a:r>
            <a:r>
              <a:rPr lang="en-US" altLang="ja-JP"/>
              <a:t>nLocktime</a:t>
            </a:r>
            <a:r>
              <a:rPr lang="ja-JP" altLang="en-US"/>
              <a:t>を過ぎていない場合は検証スクリプトが失敗（ブロードキャストに失敗）</a:t>
            </a:r>
            <a:endParaRPr lang="en-US" altLang="ja-JP"/>
          </a:p>
          <a:p>
            <a:r>
              <a:rPr kumimoji="1" lang="en-US" altLang="ja-JP"/>
              <a:t>OP_CSV</a:t>
            </a:r>
            <a:r>
              <a:rPr kumimoji="1" lang="ja-JP" altLang="en-US"/>
              <a:t>（</a:t>
            </a:r>
            <a:r>
              <a:rPr kumimoji="1" lang="en-US" altLang="ja-JP"/>
              <a:t>OP_CHECKSEQUENCEVERIFY </a:t>
            </a:r>
            <a:r>
              <a:rPr kumimoji="1" lang="ja-JP" altLang="en-US"/>
              <a:t>の略）</a:t>
            </a:r>
            <a:endParaRPr kumimoji="1" lang="en-US" altLang="ja-JP"/>
          </a:p>
          <a:p>
            <a:pPr lvl="1"/>
            <a:r>
              <a:rPr kumimoji="1" lang="ja-JP" altLang="en-US">
                <a:solidFill>
                  <a:srgbClr val="0070C0"/>
                </a:solidFill>
              </a:rPr>
              <a:t>相対時間でロックタイムを指定する</a:t>
            </a:r>
            <a:endParaRPr kumimoji="1" lang="en-US" altLang="ja-JP">
              <a:solidFill>
                <a:srgbClr val="0070C0"/>
              </a:solidFill>
            </a:endParaRPr>
          </a:p>
          <a:p>
            <a:pPr lvl="1"/>
            <a:r>
              <a:rPr kumimoji="1" lang="en-US" altLang="ja-JP"/>
              <a:t>input</a:t>
            </a:r>
            <a:r>
              <a:rPr kumimoji="1" lang="ja-JP" altLang="en-US"/>
              <a:t>が参照するトランザクションがブロックに取り込まれてからのブロック数または</a:t>
            </a:r>
            <a:r>
              <a:rPr kumimoji="1" lang="en-US" altLang="ja-JP"/>
              <a:t>512</a:t>
            </a:r>
            <a:r>
              <a:rPr kumimoji="1" lang="ja-JP" altLang="en-US"/>
              <a:t>秒を単位として指定</a:t>
            </a:r>
            <a:endParaRPr lang="en-US" altLang="ja-JP"/>
          </a:p>
          <a:p>
            <a:pPr lvl="1"/>
            <a:r>
              <a:rPr kumimoji="1" lang="ja-JP" altLang="en-US"/>
              <a:t>引数に与えられた時間と</a:t>
            </a:r>
            <a:r>
              <a:rPr kumimoji="1" lang="en-US" altLang="ja-JP"/>
              <a:t>input</a:t>
            </a:r>
            <a:r>
              <a:rPr kumimoji="1" lang="ja-JP" altLang="en-US"/>
              <a:t>の</a:t>
            </a:r>
            <a:r>
              <a:rPr kumimoji="1" lang="en-US" altLang="ja-JP"/>
              <a:t>nSequence</a:t>
            </a:r>
            <a:r>
              <a:rPr kumimoji="1" lang="ja-JP" altLang="en-US"/>
              <a:t>を比較し，引数で指定されたロックタイムより前の</a:t>
            </a:r>
            <a:r>
              <a:rPr kumimoji="1" lang="en-US" altLang="ja-JP"/>
              <a:t>nSequence</a:t>
            </a:r>
            <a:r>
              <a:rPr kumimoji="1" lang="ja-JP" altLang="en-US"/>
              <a:t>が設定された場合は検証スクリプトが失敗</a:t>
            </a:r>
            <a:r>
              <a:rPr lang="ja-JP" altLang="en-US"/>
              <a:t>（</a:t>
            </a:r>
            <a:r>
              <a:rPr kumimoji="1" lang="ja-JP" altLang="en-US"/>
              <a:t>ブロードキャストに失敗）</a:t>
            </a:r>
          </a:p>
        </p:txBody>
      </p:sp>
    </p:spTree>
    <p:extLst>
      <p:ext uri="{BB962C8B-B14F-4D97-AF65-F5344CB8AC3E}">
        <p14:creationId xmlns:p14="http://schemas.microsoft.com/office/powerpoint/2010/main" val="3392786994"/>
      </p:ext>
    </p:extLst>
  </p:cSld>
  <p:clrMapOvr>
    <a:masterClrMapping/>
  </p:clrMapOvr>
  <p:transition spd="med"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D60A5D-7D5D-6E16-53AC-0896056EF19F}"/>
              </a:ext>
            </a:extLst>
          </p:cNvPr>
          <p:cNvSpPr>
            <a:spLocks noGrp="1"/>
          </p:cNvSpPr>
          <p:nvPr>
            <p:ph type="title"/>
          </p:nvPr>
        </p:nvSpPr>
        <p:spPr/>
        <p:txBody>
          <a:bodyPr/>
          <a:lstStyle/>
          <a:p>
            <a:r>
              <a:rPr lang="ja-JP" altLang="en-US"/>
              <a:t>負債トークンの</a:t>
            </a:r>
            <a:r>
              <a:rPr lang="en-US" altLang="ja-JP"/>
              <a:t>redeem script</a:t>
            </a:r>
            <a:endParaRPr lang="ja-JP" altLang="en-US"/>
          </a:p>
        </p:txBody>
      </p:sp>
      <p:sp>
        <p:nvSpPr>
          <p:cNvPr id="3" name="コンテンツ プレースホルダー 2">
            <a:extLst>
              <a:ext uri="{FF2B5EF4-FFF2-40B4-BE49-F238E27FC236}">
                <a16:creationId xmlns:a16="http://schemas.microsoft.com/office/drawing/2014/main" id="{B4A4A6B8-925B-F620-FDD7-85DACC4BB54D}"/>
              </a:ext>
            </a:extLst>
          </p:cNvPr>
          <p:cNvSpPr>
            <a:spLocks noGrp="1"/>
          </p:cNvSpPr>
          <p:nvPr>
            <p:ph idx="1"/>
          </p:nvPr>
        </p:nvSpPr>
        <p:spPr/>
        <p:txBody>
          <a:bodyPr/>
          <a:lstStyle/>
          <a:p>
            <a:pPr lvl="1"/>
            <a:r>
              <a:rPr lang="en-US" altLang="ja-JP"/>
              <a:t>OP_CHECKSEQUENCEVERIFY</a:t>
            </a:r>
            <a:r>
              <a:rPr lang="ja-JP" altLang="en-US"/>
              <a:t>を使い</a:t>
            </a:r>
            <a:r>
              <a:rPr lang="en-US" altLang="ja-JP"/>
              <a:t>1</a:t>
            </a:r>
            <a:r>
              <a:rPr lang="ja-JP" altLang="en-US"/>
              <a:t>年間</a:t>
            </a:r>
            <a:r>
              <a:rPr lang="en-US" altLang="ja-JP"/>
              <a:t> UTXO </a:t>
            </a:r>
            <a:r>
              <a:rPr lang="ja-JP" altLang="en-US"/>
              <a:t>をロックする</a:t>
            </a:r>
            <a:endParaRPr lang="en-US" altLang="ja-JP"/>
          </a:p>
          <a:p>
            <a:pPr lvl="1"/>
            <a:r>
              <a:rPr lang="en-US" altLang="ja-JP"/>
              <a:t>1</a:t>
            </a:r>
            <a:r>
              <a:rPr lang="ja-JP" altLang="en-US"/>
              <a:t>ブロックは約</a:t>
            </a:r>
            <a:r>
              <a:rPr lang="en-US" altLang="ja-JP"/>
              <a:t>10</a:t>
            </a:r>
            <a:r>
              <a:rPr lang="ja-JP" altLang="en-US"/>
              <a:t>分</a:t>
            </a:r>
            <a:r>
              <a:rPr lang="en-US" altLang="ja-JP"/>
              <a:t> </a:t>
            </a:r>
            <a:r>
              <a:rPr lang="ja-JP" altLang="en-US"/>
              <a:t>なので，</a:t>
            </a:r>
            <a:r>
              <a:rPr lang="en-US" altLang="ja-JP"/>
              <a:t>1</a:t>
            </a:r>
            <a:r>
              <a:rPr lang="ja-JP" altLang="en-US"/>
              <a:t>年は</a:t>
            </a:r>
            <a:r>
              <a:rPr lang="en-US" altLang="ja-JP"/>
              <a:t>52560</a:t>
            </a:r>
            <a:r>
              <a:rPr lang="ja-JP" altLang="en-US"/>
              <a:t>ブロック</a:t>
            </a:r>
            <a:endParaRPr lang="en-US" altLang="ja-JP"/>
          </a:p>
          <a:p>
            <a:pPr lvl="1"/>
            <a:r>
              <a:rPr lang="en-US" altLang="ja-JP"/>
              <a:t>1</a:t>
            </a:r>
            <a:r>
              <a:rPr lang="ja-JP" altLang="en-US"/>
              <a:t>年経過し，返済されれば，利息トークンを発行する</a:t>
            </a:r>
            <a:endParaRPr lang="en-US" altLang="ja-JP"/>
          </a:p>
          <a:p>
            <a:pPr lvl="1"/>
            <a:endParaRPr lang="en-US" altLang="ja-JP"/>
          </a:p>
          <a:p>
            <a:endParaRPr lang="en-US" altLang="ja-JP"/>
          </a:p>
          <a:p>
            <a:endParaRPr lang="ja-JP" altLang="en-US"/>
          </a:p>
        </p:txBody>
      </p:sp>
      <p:sp>
        <p:nvSpPr>
          <p:cNvPr id="5" name="テキスト ボックス 4">
            <a:extLst>
              <a:ext uri="{FF2B5EF4-FFF2-40B4-BE49-F238E27FC236}">
                <a16:creationId xmlns:a16="http://schemas.microsoft.com/office/drawing/2014/main" id="{83CE1215-BDD4-D733-6D19-1425EF30E43A}"/>
              </a:ext>
            </a:extLst>
          </p:cNvPr>
          <p:cNvSpPr txBox="1"/>
          <p:nvPr/>
        </p:nvSpPr>
        <p:spPr>
          <a:xfrm>
            <a:off x="1775520" y="3933056"/>
            <a:ext cx="6414024" cy="2800767"/>
          </a:xfrm>
          <a:prstGeom prst="rect">
            <a:avLst/>
          </a:prstGeom>
          <a:solidFill>
            <a:schemeClr val="tx1"/>
          </a:solidFill>
          <a:ln>
            <a:solidFill>
              <a:schemeClr val="tx1"/>
            </a:solidFill>
          </a:ln>
        </p:spPr>
        <p:txBody>
          <a:bodyPr wrap="square">
            <a:spAutoFit/>
          </a:bodyPr>
          <a:lstStyle/>
          <a:p>
            <a:r>
              <a:rPr lang="ja-JP" altLang="ja-JP" sz="1600" b="1">
                <a:solidFill>
                  <a:schemeClr val="bg1"/>
                </a:solidFill>
                <a:effectLst/>
                <a:latin typeface="OSAKA-MONO" panose="020B0600000000000000" pitchFamily="34" charset="-128"/>
                <a:ea typeface="OSAKA-MONO" panose="020B0600000000000000" pitchFamily="34" charset="-128"/>
              </a:rPr>
              <a:t>OP_IF</a:t>
            </a:r>
          </a:p>
          <a:p>
            <a:r>
              <a:rPr lang="ja-JP" altLang="ja-JP" sz="1600" b="1">
                <a:solidFill>
                  <a:schemeClr val="bg1"/>
                </a:solidFill>
                <a:effectLst/>
                <a:latin typeface="OSAKA-MONO" panose="020B0600000000000000" pitchFamily="34" charset="-128"/>
                <a:ea typeface="OSAKA-MONO" panose="020B0600000000000000" pitchFamily="34" charset="-128"/>
              </a:rPr>
              <a:t>    OP_SHA256 &lt;Hash(S)&gt; EQUALVERIFY</a:t>
            </a:r>
          </a:p>
          <a:p>
            <a:r>
              <a:rPr lang="ja-JP" altLang="ja-JP" sz="1600" b="1">
                <a:solidFill>
                  <a:schemeClr val="bg1"/>
                </a:solidFill>
                <a:effectLst/>
                <a:latin typeface="OSAKA-MONO" panose="020B0600000000000000" pitchFamily="34" charset="-128"/>
                <a:ea typeface="OSAKA-MONO" panose="020B0600000000000000" pitchFamily="34" charset="-128"/>
              </a:rPr>
              <a:t>    </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&lt;</a:t>
            </a:r>
            <a:r>
              <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52560</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ブロック&gt; OP_CHECKSEQUENCEVERIFY OP_DROP</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    &lt;</a:t>
            </a:r>
            <a:r>
              <a:rPr lang="ja-JP" altLang="en-US"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利息トークンを発行する</a:t>
            </a:r>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&gt;</a:t>
            </a:r>
          </a:p>
          <a:p>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    &lt;</a:t>
            </a:r>
            <a:r>
              <a:rPr lang="ja-JP" altLang="en-US"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負債トークンを焼却用アドレスに送金する</a:t>
            </a:r>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&gt;</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ja-JP" altLang="ja-JP" sz="1600" b="1">
                <a:solidFill>
                  <a:schemeClr val="bg1"/>
                </a:solidFill>
                <a:effectLst/>
                <a:latin typeface="OSAKA-MONO" panose="020B0600000000000000" pitchFamily="34" charset="-128"/>
                <a:ea typeface="OSAKA-MONO" panose="020B0600000000000000" pitchFamily="34" charset="-128"/>
              </a:rPr>
              <a:t>OP_ELSE</a:t>
            </a:r>
            <a:endParaRPr lang="en-US" altLang="ja-JP" sz="1600" b="1">
              <a:solidFill>
                <a:schemeClr val="bg1"/>
              </a:solidFill>
              <a:effectLst/>
              <a:latin typeface="OSAKA-MONO" panose="020B0600000000000000" pitchFamily="34" charset="-128"/>
              <a:ea typeface="OSAKA-MONO" panose="020B0600000000000000" pitchFamily="34" charset="-128"/>
            </a:endParaRPr>
          </a:p>
          <a:p>
            <a:r>
              <a:rPr lang="ja-JP" altLang="ja-JP" sz="1600" b="1">
                <a:solidFill>
                  <a:schemeClr val="bg1"/>
                </a:solidFill>
                <a:effectLst/>
                <a:latin typeface="OSAKA-MONO" panose="020B0600000000000000" pitchFamily="34" charset="-128"/>
                <a:ea typeface="OSAKA-MONO" panose="020B0600000000000000" pitchFamily="34" charset="-128"/>
              </a:rPr>
              <a:t>    </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&lt;</a:t>
            </a:r>
            <a:r>
              <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52560</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ブロック&gt; OP_CHECKSEQUENCEVERIFY OP_DROP</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en-US" altLang="ja-JP" sz="1600" b="1">
                <a:solidFill>
                  <a:schemeClr val="bg1"/>
                </a:solidFill>
                <a:latin typeface="OSAKA-MONO" panose="020B0600000000000000" pitchFamily="34" charset="-128"/>
                <a:ea typeface="OSAKA-MONO" panose="020B0600000000000000" pitchFamily="34" charset="-128"/>
              </a:rPr>
              <a:t>    &lt;</a:t>
            </a:r>
            <a:r>
              <a:rPr lang="ja-JP" altLang="en-US" sz="1600" b="1">
                <a:solidFill>
                  <a:schemeClr val="bg1"/>
                </a:solidFill>
                <a:latin typeface="OSAKA-MONO" panose="020B0600000000000000" pitchFamily="34" charset="-128"/>
                <a:ea typeface="OSAKA-MONO" panose="020B0600000000000000" pitchFamily="34" charset="-128"/>
              </a:rPr>
              <a:t>新たな負債トークンを生成する</a:t>
            </a:r>
            <a:r>
              <a:rPr lang="en-US" altLang="ja-JP" sz="1600" b="1">
                <a:solidFill>
                  <a:schemeClr val="bg1"/>
                </a:solidFill>
                <a:latin typeface="OSAKA-MONO" panose="020B0600000000000000" pitchFamily="34" charset="-128"/>
                <a:ea typeface="OSAKA-MONO" panose="020B0600000000000000" pitchFamily="34" charset="-128"/>
              </a:rPr>
              <a:t>&gt;</a:t>
            </a:r>
          </a:p>
          <a:p>
            <a:r>
              <a:rPr lang="ja-JP" altLang="ja-JP" sz="1600" b="1">
                <a:solidFill>
                  <a:schemeClr val="bg1"/>
                </a:solidFill>
                <a:effectLst/>
                <a:latin typeface="OSAKA-MONO" panose="020B0600000000000000" pitchFamily="34" charset="-128"/>
                <a:ea typeface="OSAKA-MONO" panose="020B0600000000000000" pitchFamily="34" charset="-128"/>
              </a:rPr>
              <a:t>OP_ENDIF</a:t>
            </a:r>
            <a:endParaRPr lang="en-US" altLang="ja-JP" sz="1600" b="1">
              <a:solidFill>
                <a:schemeClr val="bg1"/>
              </a:solidFill>
              <a:effectLst/>
              <a:latin typeface="OSAKA-MONO" panose="020B0600000000000000" pitchFamily="34" charset="-128"/>
              <a:ea typeface="OSAKA-MONO" panose="020B0600000000000000" pitchFamily="34" charset="-128"/>
            </a:endParaRPr>
          </a:p>
          <a:p>
            <a:r>
              <a:rPr lang="ja-JP" altLang="ja-JP" sz="1600" b="1">
                <a:solidFill>
                  <a:schemeClr val="bg1"/>
                </a:solidFill>
                <a:effectLst/>
                <a:latin typeface="OSAKA-MONO" panose="020B0600000000000000" pitchFamily="34" charset="-128"/>
                <a:ea typeface="OSAKA-MONO" panose="020B0600000000000000" pitchFamily="34" charset="-128"/>
              </a:rPr>
              <a:t>&lt;pubKey Alice&gt;</a:t>
            </a:r>
          </a:p>
          <a:p>
            <a:r>
              <a:rPr lang="ja-JP" altLang="ja-JP" sz="1600" b="1">
                <a:solidFill>
                  <a:schemeClr val="bg1"/>
                </a:solidFill>
                <a:effectLst/>
                <a:latin typeface="OSAKA-MONO" panose="020B0600000000000000" pitchFamily="34" charset="-128"/>
                <a:ea typeface="OSAKA-MONO" panose="020B0600000000000000" pitchFamily="34" charset="-128"/>
              </a:rPr>
              <a:t>OP_CHECKSIG</a:t>
            </a:r>
          </a:p>
        </p:txBody>
      </p:sp>
    </p:spTree>
    <p:extLst>
      <p:ext uri="{BB962C8B-B14F-4D97-AF65-F5344CB8AC3E}">
        <p14:creationId xmlns:p14="http://schemas.microsoft.com/office/powerpoint/2010/main" val="1646095967"/>
      </p:ext>
    </p:extLst>
  </p:cSld>
  <p:clrMapOvr>
    <a:masterClrMapping/>
  </p:clrMapOvr>
  <p:transition spd="med" advClick="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D60A5D-7D5D-6E16-53AC-0896056EF19F}"/>
              </a:ext>
            </a:extLst>
          </p:cNvPr>
          <p:cNvSpPr>
            <a:spLocks noGrp="1"/>
          </p:cNvSpPr>
          <p:nvPr>
            <p:ph type="title"/>
          </p:nvPr>
        </p:nvSpPr>
        <p:spPr/>
        <p:txBody>
          <a:bodyPr/>
          <a:lstStyle/>
          <a:p>
            <a:r>
              <a:rPr lang="ja-JP" altLang="en-US"/>
              <a:t>負債トークンの</a:t>
            </a:r>
            <a:r>
              <a:rPr lang="en-US" altLang="ja-JP"/>
              <a:t> unlocking script</a:t>
            </a:r>
            <a:endParaRPr lang="ja-JP" altLang="en-US"/>
          </a:p>
        </p:txBody>
      </p:sp>
      <p:sp>
        <p:nvSpPr>
          <p:cNvPr id="3" name="コンテンツ プレースホルダー 2">
            <a:extLst>
              <a:ext uri="{FF2B5EF4-FFF2-40B4-BE49-F238E27FC236}">
                <a16:creationId xmlns:a16="http://schemas.microsoft.com/office/drawing/2014/main" id="{B4A4A6B8-925B-F620-FDD7-85DACC4BB54D}"/>
              </a:ext>
            </a:extLst>
          </p:cNvPr>
          <p:cNvSpPr>
            <a:spLocks noGrp="1"/>
          </p:cNvSpPr>
          <p:nvPr>
            <p:ph idx="1"/>
          </p:nvPr>
        </p:nvSpPr>
        <p:spPr/>
        <p:txBody>
          <a:bodyPr/>
          <a:lstStyle/>
          <a:p>
            <a:pPr lvl="1"/>
            <a:r>
              <a:rPr lang="ja-JP" altLang="en-US"/>
              <a:t>種の銀行は適切な量の種が返済されたときハッシュ値 </a:t>
            </a:r>
            <a:r>
              <a:rPr lang="ja-JP" altLang="ja-JP"/>
              <a:t>Hash(S)</a:t>
            </a:r>
            <a:r>
              <a:rPr lang="ja-JP" altLang="en-US"/>
              <a:t>の原像</a:t>
            </a:r>
            <a:r>
              <a:rPr lang="en-US" altLang="ja-JP"/>
              <a:t>S</a:t>
            </a:r>
            <a:r>
              <a:rPr lang="ja-JP" altLang="en-US"/>
              <a:t>を提示する</a:t>
            </a:r>
            <a:endParaRPr lang="en-US" altLang="ja-JP"/>
          </a:p>
          <a:p>
            <a:pPr lvl="1"/>
            <a:r>
              <a:rPr lang="ja-JP" altLang="en-US"/>
              <a:t>これによって利息トークンが生成される．また負債トークンが焼却用アドレスに送金される</a:t>
            </a:r>
            <a:endParaRPr lang="en-US" altLang="ja-JP"/>
          </a:p>
          <a:p>
            <a:pPr lvl="1"/>
            <a:r>
              <a:rPr lang="en-US" altLang="ja-JP"/>
              <a:t>S</a:t>
            </a:r>
            <a:r>
              <a:rPr lang="ja-JP" altLang="en-US"/>
              <a:t>が提示されなければ，新たな負債トークンが生成される</a:t>
            </a:r>
            <a:endParaRPr lang="en-US" altLang="ja-JP"/>
          </a:p>
          <a:p>
            <a:pPr lvl="1"/>
            <a:endParaRPr lang="en-US" altLang="ja-JP"/>
          </a:p>
          <a:p>
            <a:endParaRPr lang="en-US" altLang="ja-JP"/>
          </a:p>
          <a:p>
            <a:endParaRPr lang="ja-JP" altLang="en-US"/>
          </a:p>
        </p:txBody>
      </p:sp>
      <p:sp>
        <p:nvSpPr>
          <p:cNvPr id="5" name="テキスト ボックス 4">
            <a:extLst>
              <a:ext uri="{FF2B5EF4-FFF2-40B4-BE49-F238E27FC236}">
                <a16:creationId xmlns:a16="http://schemas.microsoft.com/office/drawing/2014/main" id="{83CE1215-BDD4-D733-6D19-1425EF30E43A}"/>
              </a:ext>
            </a:extLst>
          </p:cNvPr>
          <p:cNvSpPr txBox="1"/>
          <p:nvPr/>
        </p:nvSpPr>
        <p:spPr>
          <a:xfrm>
            <a:off x="1775520" y="3933056"/>
            <a:ext cx="6414024" cy="2554545"/>
          </a:xfrm>
          <a:prstGeom prst="rect">
            <a:avLst/>
          </a:prstGeom>
          <a:solidFill>
            <a:schemeClr val="tx1"/>
          </a:solidFill>
          <a:ln>
            <a:solidFill>
              <a:schemeClr val="tx1"/>
            </a:solidFill>
          </a:ln>
        </p:spPr>
        <p:txBody>
          <a:bodyPr wrap="square">
            <a:spAutoFit/>
          </a:bodyPr>
          <a:lstStyle/>
          <a:p>
            <a:r>
              <a:rPr lang="ja-JP" altLang="ja-JP" sz="1600" b="1">
                <a:solidFill>
                  <a:schemeClr val="bg1"/>
                </a:solidFill>
                <a:effectLst/>
                <a:latin typeface="OSAKA-MONO" panose="020B0600000000000000" pitchFamily="34" charset="-128"/>
                <a:ea typeface="OSAKA-MONO" panose="020B0600000000000000" pitchFamily="34" charset="-128"/>
              </a:rPr>
              <a:t>OP_IF</a:t>
            </a:r>
          </a:p>
          <a:p>
            <a:r>
              <a:rPr lang="ja-JP" altLang="ja-JP" sz="1600" b="1">
                <a:solidFill>
                  <a:schemeClr val="bg1"/>
                </a:solidFill>
                <a:effectLst/>
                <a:latin typeface="OSAKA-MONO" panose="020B0600000000000000" pitchFamily="34" charset="-128"/>
                <a:ea typeface="OSAKA-MONO" panose="020B0600000000000000" pitchFamily="34" charset="-128"/>
              </a:rPr>
              <a:t>    OP_SHA256 &lt;Hash(S)&gt; EQUALVERIFY</a:t>
            </a:r>
          </a:p>
          <a:p>
            <a:r>
              <a:rPr lang="ja-JP" altLang="ja-JP" sz="1600" b="1">
                <a:solidFill>
                  <a:schemeClr val="bg1"/>
                </a:solidFill>
                <a:effectLst/>
                <a:latin typeface="OSAKA-MONO" panose="020B0600000000000000" pitchFamily="34" charset="-128"/>
                <a:ea typeface="OSAKA-MONO" panose="020B0600000000000000" pitchFamily="34" charset="-128"/>
              </a:rPr>
              <a:t>    </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&lt;</a:t>
            </a:r>
            <a:r>
              <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52560</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ブロック&gt; OP_CHECKSEQUENCEVERIFY OP_DROP</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    &lt;</a:t>
            </a:r>
            <a:r>
              <a:rPr lang="ja-JP" altLang="en-US"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利息トークンを発行する</a:t>
            </a:r>
            <a:r>
              <a:rPr lang="en-US" altLang="ja-JP" sz="1600" b="1">
                <a:solidFill>
                  <a:schemeClr val="bg1"/>
                </a:solidFill>
                <a:latin typeface="OSAKA-MONO" panose="020B0600000000000000" pitchFamily="34" charset="-128"/>
                <a:ea typeface="OSAKA-MONO" panose="020B0600000000000000" pitchFamily="34" charset="-128"/>
                <a:cs typeface="Gungsuh" panose="02030600000101010101" pitchFamily="18" charset="-127"/>
              </a:rPr>
              <a:t>&gt;</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ja-JP" altLang="ja-JP" sz="1600" b="1">
                <a:solidFill>
                  <a:schemeClr val="bg1"/>
                </a:solidFill>
                <a:effectLst/>
                <a:latin typeface="OSAKA-MONO" panose="020B0600000000000000" pitchFamily="34" charset="-128"/>
                <a:ea typeface="OSAKA-MONO" panose="020B0600000000000000" pitchFamily="34" charset="-128"/>
              </a:rPr>
              <a:t>OP_ELSE</a:t>
            </a:r>
            <a:endParaRPr lang="en-US" altLang="ja-JP" sz="1600" b="1">
              <a:solidFill>
                <a:schemeClr val="bg1"/>
              </a:solidFill>
              <a:effectLst/>
              <a:latin typeface="OSAKA-MONO" panose="020B0600000000000000" pitchFamily="34" charset="-128"/>
              <a:ea typeface="OSAKA-MONO" panose="020B0600000000000000" pitchFamily="34" charset="-128"/>
            </a:endParaRPr>
          </a:p>
          <a:p>
            <a:r>
              <a:rPr lang="ja-JP" altLang="ja-JP" sz="1600" b="1">
                <a:solidFill>
                  <a:schemeClr val="bg1"/>
                </a:solidFill>
                <a:effectLst/>
                <a:latin typeface="OSAKA-MONO" panose="020B0600000000000000" pitchFamily="34" charset="-128"/>
                <a:ea typeface="OSAKA-MONO" panose="020B0600000000000000" pitchFamily="34" charset="-128"/>
              </a:rPr>
              <a:t>    </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&lt;</a:t>
            </a:r>
            <a:r>
              <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52560</a:t>
            </a:r>
            <a:r>
              <a:rPr lang="ja-JP"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rPr>
              <a:t>ブロック&gt; OP_CHECKSEQUENCEVERIFY OP_DROP</a:t>
            </a:r>
            <a:endParaRPr lang="en-US" altLang="ja-JP" sz="1600" b="1">
              <a:solidFill>
                <a:schemeClr val="bg1"/>
              </a:solidFill>
              <a:effectLst/>
              <a:latin typeface="OSAKA-MONO" panose="020B0600000000000000" pitchFamily="34" charset="-128"/>
              <a:ea typeface="OSAKA-MONO" panose="020B0600000000000000" pitchFamily="34" charset="-128"/>
              <a:cs typeface="Gungsuh" panose="02030600000101010101" pitchFamily="18" charset="-127"/>
            </a:endParaRPr>
          </a:p>
          <a:p>
            <a:r>
              <a:rPr lang="en-US" altLang="ja-JP" sz="1600" b="1">
                <a:solidFill>
                  <a:schemeClr val="bg1"/>
                </a:solidFill>
                <a:latin typeface="OSAKA-MONO" panose="020B0600000000000000" pitchFamily="34" charset="-128"/>
                <a:ea typeface="OSAKA-MONO" panose="020B0600000000000000" pitchFamily="34" charset="-128"/>
              </a:rPr>
              <a:t>    &lt;</a:t>
            </a:r>
            <a:r>
              <a:rPr lang="ja-JP" altLang="en-US" sz="1600" b="1">
                <a:solidFill>
                  <a:schemeClr val="bg1"/>
                </a:solidFill>
                <a:latin typeface="OSAKA-MONO" panose="020B0600000000000000" pitchFamily="34" charset="-128"/>
                <a:ea typeface="OSAKA-MONO" panose="020B0600000000000000" pitchFamily="34" charset="-128"/>
              </a:rPr>
              <a:t>新たな負債トークンを生成する</a:t>
            </a:r>
            <a:r>
              <a:rPr lang="en-US" altLang="ja-JP" sz="1600" b="1">
                <a:solidFill>
                  <a:schemeClr val="bg1"/>
                </a:solidFill>
                <a:latin typeface="OSAKA-MONO" panose="020B0600000000000000" pitchFamily="34" charset="-128"/>
                <a:ea typeface="OSAKA-MONO" panose="020B0600000000000000" pitchFamily="34" charset="-128"/>
              </a:rPr>
              <a:t>&gt;</a:t>
            </a:r>
          </a:p>
          <a:p>
            <a:r>
              <a:rPr lang="ja-JP" altLang="ja-JP" sz="1600" b="1">
                <a:solidFill>
                  <a:schemeClr val="bg1"/>
                </a:solidFill>
                <a:effectLst/>
                <a:latin typeface="OSAKA-MONO" panose="020B0600000000000000" pitchFamily="34" charset="-128"/>
                <a:ea typeface="OSAKA-MONO" panose="020B0600000000000000" pitchFamily="34" charset="-128"/>
              </a:rPr>
              <a:t>OP_ENDIF</a:t>
            </a:r>
            <a:endParaRPr lang="en-US" altLang="ja-JP" sz="1600" b="1">
              <a:solidFill>
                <a:schemeClr val="bg1"/>
              </a:solidFill>
              <a:effectLst/>
              <a:latin typeface="OSAKA-MONO" panose="020B0600000000000000" pitchFamily="34" charset="-128"/>
              <a:ea typeface="OSAKA-MONO" panose="020B0600000000000000" pitchFamily="34" charset="-128"/>
            </a:endParaRPr>
          </a:p>
          <a:p>
            <a:r>
              <a:rPr lang="ja-JP" altLang="ja-JP" sz="1600" b="1">
                <a:solidFill>
                  <a:schemeClr val="bg1"/>
                </a:solidFill>
                <a:effectLst/>
                <a:latin typeface="OSAKA-MONO" panose="020B0600000000000000" pitchFamily="34" charset="-128"/>
                <a:ea typeface="OSAKA-MONO" panose="020B0600000000000000" pitchFamily="34" charset="-128"/>
              </a:rPr>
              <a:t>&lt;pubKey Alice&gt;</a:t>
            </a:r>
          </a:p>
          <a:p>
            <a:r>
              <a:rPr lang="ja-JP" altLang="ja-JP" sz="1600" b="1">
                <a:solidFill>
                  <a:schemeClr val="bg1"/>
                </a:solidFill>
                <a:effectLst/>
                <a:latin typeface="OSAKA-MONO" panose="020B0600000000000000" pitchFamily="34" charset="-128"/>
                <a:ea typeface="OSAKA-MONO" panose="020B0600000000000000" pitchFamily="34" charset="-128"/>
              </a:rPr>
              <a:t>OP_CHECKSIG</a:t>
            </a:r>
          </a:p>
        </p:txBody>
      </p:sp>
      <p:sp>
        <p:nvSpPr>
          <p:cNvPr id="7" name="テキスト ボックス 6">
            <a:extLst>
              <a:ext uri="{FF2B5EF4-FFF2-40B4-BE49-F238E27FC236}">
                <a16:creationId xmlns:a16="http://schemas.microsoft.com/office/drawing/2014/main" id="{4A4AF463-268D-5D02-2F9D-21ED9E751CDB}"/>
              </a:ext>
            </a:extLst>
          </p:cNvPr>
          <p:cNvSpPr txBox="1"/>
          <p:nvPr/>
        </p:nvSpPr>
        <p:spPr>
          <a:xfrm>
            <a:off x="1775520" y="2960760"/>
            <a:ext cx="6414024" cy="830997"/>
          </a:xfrm>
          <a:prstGeom prst="rect">
            <a:avLst/>
          </a:prstGeom>
          <a:solidFill>
            <a:schemeClr val="tx1"/>
          </a:solidFill>
          <a:ln>
            <a:solidFill>
              <a:schemeClr val="tx1"/>
            </a:solidFill>
          </a:ln>
        </p:spPr>
        <p:txBody>
          <a:bodyPr wrap="square">
            <a:spAutoFit/>
          </a:bodyPr>
          <a:lstStyle/>
          <a:p>
            <a:r>
              <a:rPr lang="en-US" altLang="ja-JP" sz="1600" b="1">
                <a:solidFill>
                  <a:schemeClr val="bg1"/>
                </a:solidFill>
                <a:effectLst/>
                <a:latin typeface="OSAKA-MONO" panose="020B0600000000000000" pitchFamily="34" charset="-128"/>
                <a:ea typeface="OSAKA-MONO" panose="020B0600000000000000" pitchFamily="34" charset="-128"/>
              </a:rPr>
              <a:t>&lt;signature Alice&gt;</a:t>
            </a:r>
          </a:p>
          <a:p>
            <a:r>
              <a:rPr lang="en-US" altLang="ja-JP" sz="1600" b="1">
                <a:solidFill>
                  <a:schemeClr val="bg1"/>
                </a:solidFill>
                <a:effectLst/>
                <a:latin typeface="OSAKA-MONO" panose="020B0600000000000000" pitchFamily="34" charset="-128"/>
                <a:ea typeface="OSAKA-MONO" panose="020B0600000000000000" pitchFamily="34" charset="-128"/>
              </a:rPr>
              <a:t>S</a:t>
            </a:r>
          </a:p>
          <a:p>
            <a:r>
              <a:rPr lang="en-US" altLang="ja-JP" sz="1600" b="1">
                <a:solidFill>
                  <a:schemeClr val="bg1"/>
                </a:solidFill>
                <a:latin typeface="OSAKA-MONO" panose="020B0600000000000000" pitchFamily="34" charset="-128"/>
                <a:ea typeface="OSAKA-MONO" panose="020B0600000000000000" pitchFamily="34" charset="-128"/>
              </a:rPr>
              <a:t>true</a:t>
            </a:r>
            <a:endParaRPr lang="en-US" altLang="ja-JP" sz="1600" b="1">
              <a:solidFill>
                <a:schemeClr val="bg1"/>
              </a:solidFill>
              <a:effectLst/>
              <a:latin typeface="OSAKA-MONO" panose="020B0600000000000000" pitchFamily="34" charset="-128"/>
              <a:ea typeface="OSAKA-MONO" panose="020B0600000000000000" pitchFamily="34" charset="-128"/>
            </a:endParaRPr>
          </a:p>
        </p:txBody>
      </p:sp>
    </p:spTree>
    <p:extLst>
      <p:ext uri="{BB962C8B-B14F-4D97-AF65-F5344CB8AC3E}">
        <p14:creationId xmlns:p14="http://schemas.microsoft.com/office/powerpoint/2010/main" val="3195483678"/>
      </p:ext>
    </p:extLst>
  </p:cSld>
  <p:clrMapOvr>
    <a:masterClrMapping/>
  </p:clrMapOvr>
  <p:transition spd="med" advClick="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554175-805B-5E4C-9E85-DA7DDF1FEC5B}"/>
              </a:ext>
            </a:extLst>
          </p:cNvPr>
          <p:cNvSpPr>
            <a:spLocks noGrp="1"/>
          </p:cNvSpPr>
          <p:nvPr>
            <p:ph type="ctrTitle"/>
          </p:nvPr>
        </p:nvSpPr>
        <p:spPr>
          <a:xfrm>
            <a:off x="914400" y="2693987"/>
            <a:ext cx="10363200" cy="1470025"/>
          </a:xfrm>
          <a:solidFill>
            <a:srgbClr val="0070C0"/>
          </a:solidFill>
        </p:spPr>
        <p:txBody>
          <a:bodyPr/>
          <a:lstStyle/>
          <a:p>
            <a:r>
              <a:rPr lang="ja-JP" altLang="en-US">
                <a:solidFill>
                  <a:schemeClr val="bg1"/>
                </a:solidFill>
              </a:rPr>
              <a:t>債務者に対する</a:t>
            </a:r>
            <a:r>
              <a:rPr lang="en-US" altLang="ja-JP">
                <a:solidFill>
                  <a:schemeClr val="bg1"/>
                </a:solidFill>
              </a:rPr>
              <a:t>DID</a:t>
            </a:r>
            <a:r>
              <a:rPr lang="ja-JP" altLang="en-US">
                <a:solidFill>
                  <a:schemeClr val="bg1"/>
                </a:solidFill>
              </a:rPr>
              <a:t>によるアイデンティティ管理</a:t>
            </a:r>
          </a:p>
        </p:txBody>
      </p:sp>
    </p:spTree>
    <p:extLst>
      <p:ext uri="{BB962C8B-B14F-4D97-AF65-F5344CB8AC3E}">
        <p14:creationId xmlns:p14="http://schemas.microsoft.com/office/powerpoint/2010/main" val="1121052562"/>
      </p:ext>
    </p:extLst>
  </p:cSld>
  <p:clrMapOvr>
    <a:masterClrMapping/>
  </p:clrMapOvr>
  <p:transition spd="med"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7118E5-6809-D4AE-9499-85B5D7ED7924}"/>
              </a:ext>
            </a:extLst>
          </p:cNvPr>
          <p:cNvSpPr>
            <a:spLocks noGrp="1"/>
          </p:cNvSpPr>
          <p:nvPr>
            <p:ph type="title"/>
          </p:nvPr>
        </p:nvSpPr>
        <p:spPr/>
        <p:txBody>
          <a:bodyPr/>
          <a:lstStyle/>
          <a:p>
            <a:r>
              <a:rPr kumimoji="1" lang="ja-JP" altLang="en-US"/>
              <a:t>公開鍵暗号の鍵ペアによる本人確認と債務者の識別の相違</a:t>
            </a:r>
          </a:p>
        </p:txBody>
      </p:sp>
      <p:sp>
        <p:nvSpPr>
          <p:cNvPr id="3" name="コンテンツ プレースホルダー 2">
            <a:extLst>
              <a:ext uri="{FF2B5EF4-FFF2-40B4-BE49-F238E27FC236}">
                <a16:creationId xmlns:a16="http://schemas.microsoft.com/office/drawing/2014/main" id="{002985AC-38BF-5924-417B-76B7F2B0D6F4}"/>
              </a:ext>
            </a:extLst>
          </p:cNvPr>
          <p:cNvSpPr>
            <a:spLocks noGrp="1"/>
          </p:cNvSpPr>
          <p:nvPr>
            <p:ph idx="1"/>
          </p:nvPr>
        </p:nvSpPr>
        <p:spPr/>
        <p:txBody>
          <a:bodyPr/>
          <a:lstStyle/>
          <a:p>
            <a:r>
              <a:rPr kumimoji="1" lang="ja-JP" altLang="en-US"/>
              <a:t>従来の仮想通貨のワレットは公開鍵暗号の公開鍵によって識別される</a:t>
            </a:r>
          </a:p>
        </p:txBody>
      </p:sp>
    </p:spTree>
    <p:extLst>
      <p:ext uri="{BB962C8B-B14F-4D97-AF65-F5344CB8AC3E}">
        <p14:creationId xmlns:p14="http://schemas.microsoft.com/office/powerpoint/2010/main" val="2385292174"/>
      </p:ext>
    </p:extLst>
  </p:cSld>
  <p:clrMapOvr>
    <a:masterClrMapping/>
  </p:clrMapOvr>
  <p:transition spd="med" advClick="0"/>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CDC44-8278-56E2-F28A-6987723F2E0D}"/>
              </a:ext>
            </a:extLst>
          </p:cNvPr>
          <p:cNvSpPr>
            <a:spLocks noGrp="1"/>
          </p:cNvSpPr>
          <p:nvPr>
            <p:ph type="title"/>
          </p:nvPr>
        </p:nvSpPr>
        <p:spPr/>
        <p:txBody>
          <a:bodyPr/>
          <a:lstStyle/>
          <a:p>
            <a:r>
              <a:rPr kumimoji="1" lang="en-US" altLang="ja-JP"/>
              <a:t>IMS</a:t>
            </a:r>
            <a:r>
              <a:rPr kumimoji="1" lang="ja-JP" altLang="en-US"/>
              <a:t>の主要なプロトコル</a:t>
            </a:r>
          </a:p>
        </p:txBody>
      </p:sp>
      <p:sp>
        <p:nvSpPr>
          <p:cNvPr id="3" name="コンテンツ プレースホルダー 2">
            <a:extLst>
              <a:ext uri="{FF2B5EF4-FFF2-40B4-BE49-F238E27FC236}">
                <a16:creationId xmlns:a16="http://schemas.microsoft.com/office/drawing/2014/main" id="{CC81B57B-019F-D360-8B9C-3B1B4E152445}"/>
              </a:ext>
            </a:extLst>
          </p:cNvPr>
          <p:cNvSpPr>
            <a:spLocks noGrp="1"/>
          </p:cNvSpPr>
          <p:nvPr>
            <p:ph idx="1"/>
          </p:nvPr>
        </p:nvSpPr>
        <p:spPr/>
        <p:txBody>
          <a:bodyPr/>
          <a:lstStyle/>
          <a:p>
            <a:endParaRPr kumimoji="1" lang="en-US" altLang="ja-JP"/>
          </a:p>
          <a:p>
            <a:r>
              <a:rPr kumimoji="1" lang="ja-JP" altLang="en-US"/>
              <a:t>アイデンティティ連携</a:t>
            </a:r>
            <a:endParaRPr kumimoji="1" lang="en-US" altLang="ja-JP"/>
          </a:p>
          <a:p>
            <a:pPr lvl="1"/>
            <a:r>
              <a:rPr lang="en-US" altLang="ja-JP"/>
              <a:t>IMS</a:t>
            </a:r>
            <a:r>
              <a:rPr lang="ja-JP" altLang="en-US"/>
              <a:t>間の連携方法</a:t>
            </a:r>
            <a:endParaRPr kumimoji="1" lang="en-US" altLang="ja-JP"/>
          </a:p>
          <a:p>
            <a:endParaRPr lang="en-US" altLang="ja-JP"/>
          </a:p>
          <a:p>
            <a:r>
              <a:rPr kumimoji="1" lang="ja-JP" altLang="en-US"/>
              <a:t>認可</a:t>
            </a:r>
            <a:endParaRPr kumimoji="1" lang="en-US" altLang="ja-JP"/>
          </a:p>
          <a:p>
            <a:pPr lvl="1"/>
            <a:r>
              <a:rPr lang="ja-JP" altLang="en-US"/>
              <a:t>リソースの認可方法</a:t>
            </a:r>
            <a:endParaRPr kumimoji="1" lang="en-US" altLang="ja-JP"/>
          </a:p>
          <a:p>
            <a:endParaRPr kumimoji="1" lang="en-US" altLang="ja-JP"/>
          </a:p>
          <a:p>
            <a:endParaRPr kumimoji="1" lang="en-US" altLang="ja-JP"/>
          </a:p>
          <a:p>
            <a:r>
              <a:rPr lang="ja-JP" altLang="en-US"/>
              <a:t>認証</a:t>
            </a:r>
            <a:endParaRPr lang="en-US" altLang="ja-JP"/>
          </a:p>
          <a:p>
            <a:pPr lvl="1"/>
            <a:r>
              <a:rPr kumimoji="1" lang="ja-JP" altLang="en-US"/>
              <a:t>エンティティ認証</a:t>
            </a:r>
          </a:p>
        </p:txBody>
      </p:sp>
      <p:sp>
        <p:nvSpPr>
          <p:cNvPr id="4" name="台形 3">
            <a:extLst>
              <a:ext uri="{FF2B5EF4-FFF2-40B4-BE49-F238E27FC236}">
                <a16:creationId xmlns:a16="http://schemas.microsoft.com/office/drawing/2014/main" id="{7256130B-9FB6-500A-626F-9F4FEF522FF4}"/>
              </a:ext>
            </a:extLst>
          </p:cNvPr>
          <p:cNvSpPr/>
          <p:nvPr/>
        </p:nvSpPr>
        <p:spPr>
          <a:xfrm>
            <a:off x="5735960" y="5013176"/>
            <a:ext cx="4248472" cy="720080"/>
          </a:xfrm>
          <a:prstGeom prst="trapezoid">
            <a:avLst/>
          </a:prstGeom>
          <a:solidFill>
            <a:srgbClr val="92D05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FIDO 2.0</a:t>
            </a:r>
            <a:endParaRPr lang="ja-JP" altLang="en-US" sz="2000" b="1">
              <a:latin typeface="Meiryo" panose="020B0604030504040204" pitchFamily="34" charset="-128"/>
              <a:ea typeface="Meiryo" panose="020B0604030504040204" pitchFamily="34" charset="-128"/>
            </a:endParaRPr>
          </a:p>
        </p:txBody>
      </p:sp>
      <p:sp>
        <p:nvSpPr>
          <p:cNvPr id="5" name="台形 4">
            <a:extLst>
              <a:ext uri="{FF2B5EF4-FFF2-40B4-BE49-F238E27FC236}">
                <a16:creationId xmlns:a16="http://schemas.microsoft.com/office/drawing/2014/main" id="{66E5EFBD-B13E-B9E2-5713-16F3B0E7B02B}"/>
              </a:ext>
            </a:extLst>
          </p:cNvPr>
          <p:cNvSpPr/>
          <p:nvPr/>
        </p:nvSpPr>
        <p:spPr>
          <a:xfrm>
            <a:off x="5735960" y="3145160"/>
            <a:ext cx="4248472" cy="720080"/>
          </a:xfrm>
          <a:prstGeom prst="trapezoid">
            <a:avLst/>
          </a:prstGeom>
          <a:solidFill>
            <a:schemeClr val="accent6">
              <a:lumMod val="20000"/>
              <a:lumOff val="80000"/>
            </a:schemeClr>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OAuth 2.0</a:t>
            </a:r>
            <a:endParaRPr lang="ja-JP" altLang="en-US" sz="2000" b="1">
              <a:latin typeface="Meiryo" panose="020B0604030504040204" pitchFamily="34" charset="-128"/>
              <a:ea typeface="Meiryo" panose="020B0604030504040204" pitchFamily="34" charset="-128"/>
            </a:endParaRPr>
          </a:p>
        </p:txBody>
      </p:sp>
      <p:sp>
        <p:nvSpPr>
          <p:cNvPr id="6" name="台形 5">
            <a:extLst>
              <a:ext uri="{FF2B5EF4-FFF2-40B4-BE49-F238E27FC236}">
                <a16:creationId xmlns:a16="http://schemas.microsoft.com/office/drawing/2014/main" id="{6E435E80-5B5C-CD4B-DFC1-114816610C86}"/>
              </a:ext>
            </a:extLst>
          </p:cNvPr>
          <p:cNvSpPr/>
          <p:nvPr/>
        </p:nvSpPr>
        <p:spPr>
          <a:xfrm>
            <a:off x="5807968" y="1369402"/>
            <a:ext cx="4248472" cy="720080"/>
          </a:xfrm>
          <a:prstGeom prst="trapezoid">
            <a:avLst/>
          </a:prstGeom>
          <a:solidFill>
            <a:srgbClr val="FFC00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OpenID Connect</a:t>
            </a:r>
            <a:endParaRPr lang="ja-JP" altLang="en-US" sz="20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9DD2A91-BA6C-DB09-63D1-7A2C871804E2}"/>
              </a:ext>
            </a:extLst>
          </p:cNvPr>
          <p:cNvSpPr txBox="1"/>
          <p:nvPr/>
        </p:nvSpPr>
        <p:spPr>
          <a:xfrm>
            <a:off x="-727113" y="1883884"/>
            <a:ext cx="0" cy="0"/>
          </a:xfrm>
          <a:prstGeom prst="rect">
            <a:avLst/>
          </a:prstGeom>
          <a:noFill/>
        </p:spPr>
        <p:txBody>
          <a:bodyPr wrap="none" lIns="90000" rtlCol="0">
            <a:noAutofit/>
          </a:bodyPr>
          <a:lstStyle/>
          <a:p>
            <a:pPr algn="ctr"/>
            <a:endParaRPr lang="ja-JP" altLang="en-US" sz="18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120163056"/>
      </p:ext>
    </p:extLst>
  </p:cSld>
  <p:clrMapOvr>
    <a:masterClrMapping/>
  </p:clrMapOvr>
  <p:transition spd="med" advClick="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A0CC3-9921-4F7B-96C0-E2BDA2111A18}"/>
              </a:ext>
            </a:extLst>
          </p:cNvPr>
          <p:cNvSpPr>
            <a:spLocks noGrp="1"/>
          </p:cNvSpPr>
          <p:nvPr>
            <p:ph type="title"/>
          </p:nvPr>
        </p:nvSpPr>
        <p:spPr/>
        <p:txBody>
          <a:bodyPr/>
          <a:lstStyle/>
          <a:p>
            <a:r>
              <a:rPr kumimoji="1" lang="ja-JP" altLang="en-US"/>
              <a:t>通貨システムにおける通貨発行</a:t>
            </a:r>
          </a:p>
        </p:txBody>
      </p:sp>
      <p:sp>
        <p:nvSpPr>
          <p:cNvPr id="3" name="コンテンツ プレースホルダー 2">
            <a:extLst>
              <a:ext uri="{FF2B5EF4-FFF2-40B4-BE49-F238E27FC236}">
                <a16:creationId xmlns:a16="http://schemas.microsoft.com/office/drawing/2014/main" id="{6BFB4500-0A7B-7722-51C0-3D041A292258}"/>
              </a:ext>
            </a:extLst>
          </p:cNvPr>
          <p:cNvSpPr>
            <a:spLocks noGrp="1"/>
          </p:cNvSpPr>
          <p:nvPr>
            <p:ph idx="1"/>
          </p:nvPr>
        </p:nvSpPr>
        <p:spPr/>
        <p:txBody>
          <a:bodyPr/>
          <a:lstStyle/>
          <a:p>
            <a:r>
              <a:rPr kumimoji="1" lang="ja-JP" altLang="en-US"/>
              <a:t>シニョリッジ</a:t>
            </a:r>
            <a:r>
              <a:rPr kumimoji="1" lang="en-US" altLang="ja-JP"/>
              <a:t> (seigniorage)</a:t>
            </a:r>
            <a:r>
              <a:rPr kumimoji="1" lang="ja-JP" altLang="en-US"/>
              <a:t>通貨発行益</a:t>
            </a:r>
            <a:endParaRPr kumimoji="1" lang="en-US" altLang="ja-JP"/>
          </a:p>
          <a:p>
            <a:pPr lvl="1"/>
            <a:r>
              <a:rPr kumimoji="1" lang="ja-JP" altLang="en-US"/>
              <a:t>王様だけの特権</a:t>
            </a:r>
            <a:endParaRPr kumimoji="1" lang="en-US" altLang="ja-JP"/>
          </a:p>
          <a:p>
            <a:pPr lvl="1"/>
            <a:r>
              <a:rPr lang="ja-JP" altLang="en-US"/>
              <a:t>中央銀行は通貨発行益を国債の形で歳入に組み入れる</a:t>
            </a:r>
            <a:endParaRPr lang="en-US" altLang="ja-JP"/>
          </a:p>
          <a:p>
            <a:pPr lvl="1"/>
            <a:endParaRPr kumimoji="1" lang="en-US" altLang="ja-JP"/>
          </a:p>
          <a:p>
            <a:r>
              <a:rPr lang="ja-JP" altLang="en-US"/>
              <a:t>仮想通貨のマイニングによる通貨発行</a:t>
            </a:r>
            <a:endParaRPr kumimoji="1" lang="en-US" altLang="ja-JP"/>
          </a:p>
          <a:p>
            <a:pPr lvl="1"/>
            <a:r>
              <a:rPr lang="ja-JP" altLang="en-US"/>
              <a:t>マイナーのインセンティブは通貨発行益</a:t>
            </a:r>
            <a:endParaRPr lang="en-US" altLang="ja-JP"/>
          </a:p>
          <a:p>
            <a:pPr lvl="2"/>
            <a:r>
              <a:rPr lang="ja-JP" altLang="en-US"/>
              <a:t>実際にブロックチェーン経済圏の通貨量が増加する</a:t>
            </a:r>
            <a:endParaRPr lang="en-US" altLang="ja-JP"/>
          </a:p>
          <a:p>
            <a:pPr lvl="2"/>
            <a:endParaRPr kumimoji="1" lang="en-US" altLang="ja-JP"/>
          </a:p>
          <a:p>
            <a:pPr lvl="1"/>
            <a:endParaRPr lang="en-US" altLang="ja-JP"/>
          </a:p>
          <a:p>
            <a:pPr lvl="1"/>
            <a:endParaRPr kumimoji="1" lang="ja-JP" altLang="en-US"/>
          </a:p>
        </p:txBody>
      </p:sp>
      <p:sp>
        <p:nvSpPr>
          <p:cNvPr id="40" name="AutoShape 2" descr="クラウドのイラスト【線画＋塗り】">
            <a:extLst>
              <a:ext uri="{FF2B5EF4-FFF2-40B4-BE49-F238E27FC236}">
                <a16:creationId xmlns:a16="http://schemas.microsoft.com/office/drawing/2014/main" id="{5CDC4CDB-F7D8-CE31-C4A0-E28C590E127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pSp>
        <p:nvGrpSpPr>
          <p:cNvPr id="117" name="グループ化 116">
            <a:extLst>
              <a:ext uri="{FF2B5EF4-FFF2-40B4-BE49-F238E27FC236}">
                <a16:creationId xmlns:a16="http://schemas.microsoft.com/office/drawing/2014/main" id="{162F5CBB-CC6F-80AD-51D9-2D003BA3A560}"/>
              </a:ext>
            </a:extLst>
          </p:cNvPr>
          <p:cNvGrpSpPr/>
          <p:nvPr/>
        </p:nvGrpSpPr>
        <p:grpSpPr>
          <a:xfrm>
            <a:off x="6684445" y="2755750"/>
            <a:ext cx="4416069" cy="4164465"/>
            <a:chOff x="4295800" y="3342735"/>
            <a:chExt cx="2996167" cy="2965491"/>
          </a:xfrm>
        </p:grpSpPr>
        <p:sp>
          <p:nvSpPr>
            <p:cNvPr id="47" name="AutoShape 4" descr="サーバーのイラスト【線画＋塗り】">
              <a:extLst>
                <a:ext uri="{FF2B5EF4-FFF2-40B4-BE49-F238E27FC236}">
                  <a16:creationId xmlns:a16="http://schemas.microsoft.com/office/drawing/2014/main" id="{FD4C0C2E-3CB9-B823-7BC9-3FCA8031A26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 name="図 40">
              <a:extLst>
                <a:ext uri="{FF2B5EF4-FFF2-40B4-BE49-F238E27FC236}">
                  <a16:creationId xmlns:a16="http://schemas.microsoft.com/office/drawing/2014/main" id="{D90467CC-8A9E-8F4F-5160-DD22BF62DE41}"/>
                </a:ext>
              </a:extLst>
            </p:cNvPr>
            <p:cNvPicPr>
              <a:picLocks noChangeAspect="1"/>
            </p:cNvPicPr>
            <p:nvPr/>
          </p:nvPicPr>
          <p:blipFill>
            <a:blip r:embed="rId2"/>
            <a:stretch>
              <a:fillRect/>
            </a:stretch>
          </p:blipFill>
          <p:spPr>
            <a:xfrm>
              <a:off x="4295800" y="3886200"/>
              <a:ext cx="1872208" cy="1385434"/>
            </a:xfrm>
            <a:prstGeom prst="rect">
              <a:avLst/>
            </a:prstGeom>
          </p:spPr>
        </p:pic>
        <p:pic>
          <p:nvPicPr>
            <p:cNvPr id="42" name="図 41">
              <a:extLst>
                <a:ext uri="{FF2B5EF4-FFF2-40B4-BE49-F238E27FC236}">
                  <a16:creationId xmlns:a16="http://schemas.microsoft.com/office/drawing/2014/main" id="{C2B487C4-7146-380B-5784-DC42A70D8098}"/>
                </a:ext>
              </a:extLst>
            </p:cNvPr>
            <p:cNvPicPr>
              <a:picLocks noChangeAspect="1"/>
            </p:cNvPicPr>
            <p:nvPr/>
          </p:nvPicPr>
          <p:blipFill>
            <a:blip r:embed="rId3"/>
            <a:stretch>
              <a:fillRect/>
            </a:stretch>
          </p:blipFill>
          <p:spPr>
            <a:xfrm>
              <a:off x="5076479" y="5168028"/>
              <a:ext cx="361814" cy="512012"/>
            </a:xfrm>
            <a:prstGeom prst="rect">
              <a:avLst/>
            </a:prstGeom>
          </p:spPr>
        </p:pic>
        <p:pic>
          <p:nvPicPr>
            <p:cNvPr id="43" name="図 42">
              <a:extLst>
                <a:ext uri="{FF2B5EF4-FFF2-40B4-BE49-F238E27FC236}">
                  <a16:creationId xmlns:a16="http://schemas.microsoft.com/office/drawing/2014/main" id="{050EF4D9-C39D-AB6F-C330-260A420ADD5A}"/>
                </a:ext>
              </a:extLst>
            </p:cNvPr>
            <p:cNvPicPr>
              <a:picLocks noChangeAspect="1"/>
            </p:cNvPicPr>
            <p:nvPr/>
          </p:nvPicPr>
          <p:blipFill>
            <a:blip r:embed="rId3"/>
            <a:stretch>
              <a:fillRect/>
            </a:stretch>
          </p:blipFill>
          <p:spPr>
            <a:xfrm>
              <a:off x="4871357" y="4077090"/>
              <a:ext cx="289045" cy="409035"/>
            </a:xfrm>
            <a:prstGeom prst="rect">
              <a:avLst/>
            </a:prstGeom>
          </p:spPr>
        </p:pic>
        <p:pic>
          <p:nvPicPr>
            <p:cNvPr id="44" name="図 43">
              <a:extLst>
                <a:ext uri="{FF2B5EF4-FFF2-40B4-BE49-F238E27FC236}">
                  <a16:creationId xmlns:a16="http://schemas.microsoft.com/office/drawing/2014/main" id="{542B8E9B-5534-0680-7D9B-F72B7D530BC9}"/>
                </a:ext>
              </a:extLst>
            </p:cNvPr>
            <p:cNvPicPr>
              <a:picLocks noChangeAspect="1"/>
            </p:cNvPicPr>
            <p:nvPr/>
          </p:nvPicPr>
          <p:blipFill>
            <a:blip r:embed="rId3"/>
            <a:stretch>
              <a:fillRect/>
            </a:stretch>
          </p:blipFill>
          <p:spPr>
            <a:xfrm>
              <a:off x="5345745" y="4200843"/>
              <a:ext cx="289045" cy="409035"/>
            </a:xfrm>
            <a:prstGeom prst="rect">
              <a:avLst/>
            </a:prstGeom>
          </p:spPr>
        </p:pic>
        <p:pic>
          <p:nvPicPr>
            <p:cNvPr id="45" name="図 44">
              <a:extLst>
                <a:ext uri="{FF2B5EF4-FFF2-40B4-BE49-F238E27FC236}">
                  <a16:creationId xmlns:a16="http://schemas.microsoft.com/office/drawing/2014/main" id="{577A69C7-E7B2-BBF2-533D-ADD959E3D6BE}"/>
                </a:ext>
              </a:extLst>
            </p:cNvPr>
            <p:cNvPicPr>
              <a:picLocks noChangeAspect="1"/>
            </p:cNvPicPr>
            <p:nvPr/>
          </p:nvPicPr>
          <p:blipFill>
            <a:blip r:embed="rId3"/>
            <a:stretch>
              <a:fillRect/>
            </a:stretch>
          </p:blipFill>
          <p:spPr>
            <a:xfrm>
              <a:off x="4637601" y="4475850"/>
              <a:ext cx="289045" cy="409035"/>
            </a:xfrm>
            <a:prstGeom prst="rect">
              <a:avLst/>
            </a:prstGeom>
          </p:spPr>
        </p:pic>
        <p:pic>
          <p:nvPicPr>
            <p:cNvPr id="46" name="図 45">
              <a:extLst>
                <a:ext uri="{FF2B5EF4-FFF2-40B4-BE49-F238E27FC236}">
                  <a16:creationId xmlns:a16="http://schemas.microsoft.com/office/drawing/2014/main" id="{FDB4AAF9-0E24-C54E-5FF9-B6A954DE260B}"/>
                </a:ext>
              </a:extLst>
            </p:cNvPr>
            <p:cNvPicPr>
              <a:picLocks noChangeAspect="1"/>
            </p:cNvPicPr>
            <p:nvPr/>
          </p:nvPicPr>
          <p:blipFill>
            <a:blip r:embed="rId3"/>
            <a:stretch>
              <a:fillRect/>
            </a:stretch>
          </p:blipFill>
          <p:spPr>
            <a:xfrm>
              <a:off x="5600128" y="4482725"/>
              <a:ext cx="289045" cy="409035"/>
            </a:xfrm>
            <a:prstGeom prst="rect">
              <a:avLst/>
            </a:prstGeom>
          </p:spPr>
        </p:pic>
        <p:pic>
          <p:nvPicPr>
            <p:cNvPr id="49" name="図 48">
              <a:extLst>
                <a:ext uri="{FF2B5EF4-FFF2-40B4-BE49-F238E27FC236}">
                  <a16:creationId xmlns:a16="http://schemas.microsoft.com/office/drawing/2014/main" id="{259EB2F1-8D46-6E93-36E0-C4E6D61EB85D}"/>
                </a:ext>
              </a:extLst>
            </p:cNvPr>
            <p:cNvPicPr>
              <a:picLocks noChangeAspect="1"/>
            </p:cNvPicPr>
            <p:nvPr/>
          </p:nvPicPr>
          <p:blipFill>
            <a:blip r:embed="rId4"/>
            <a:stretch>
              <a:fillRect/>
            </a:stretch>
          </p:blipFill>
          <p:spPr>
            <a:xfrm>
              <a:off x="5725389" y="5208754"/>
              <a:ext cx="574191" cy="757312"/>
            </a:xfrm>
            <a:prstGeom prst="rect">
              <a:avLst/>
            </a:prstGeom>
          </p:spPr>
        </p:pic>
        <p:pic>
          <p:nvPicPr>
            <p:cNvPr id="51" name="図 50">
              <a:extLst>
                <a:ext uri="{FF2B5EF4-FFF2-40B4-BE49-F238E27FC236}">
                  <a16:creationId xmlns:a16="http://schemas.microsoft.com/office/drawing/2014/main" id="{DD9428E3-5266-DB76-B32B-DB2916B5137E}"/>
                </a:ext>
              </a:extLst>
            </p:cNvPr>
            <p:cNvPicPr>
              <a:picLocks noChangeAspect="1"/>
            </p:cNvPicPr>
            <p:nvPr/>
          </p:nvPicPr>
          <p:blipFill>
            <a:blip r:embed="rId5"/>
            <a:stretch>
              <a:fillRect/>
            </a:stretch>
          </p:blipFill>
          <p:spPr>
            <a:xfrm>
              <a:off x="6299580" y="5271634"/>
              <a:ext cx="720080" cy="720080"/>
            </a:xfrm>
            <a:prstGeom prst="rect">
              <a:avLst/>
            </a:prstGeom>
          </p:spPr>
        </p:pic>
        <p:sp>
          <p:nvSpPr>
            <p:cNvPr id="52" name="テキスト ボックス 51">
              <a:extLst>
                <a:ext uri="{FF2B5EF4-FFF2-40B4-BE49-F238E27FC236}">
                  <a16:creationId xmlns:a16="http://schemas.microsoft.com/office/drawing/2014/main" id="{FC5355E7-C624-2E71-06F3-D7A23A0628C0}"/>
                </a:ext>
              </a:extLst>
            </p:cNvPr>
            <p:cNvSpPr txBox="1"/>
            <p:nvPr/>
          </p:nvSpPr>
          <p:spPr>
            <a:xfrm>
              <a:off x="5850547" y="4220644"/>
              <a:ext cx="1441420"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仮想通貨経済圏</a:t>
              </a:r>
            </a:p>
          </p:txBody>
        </p:sp>
        <p:sp>
          <p:nvSpPr>
            <p:cNvPr id="53" name="テキスト ボックス 52">
              <a:extLst>
                <a:ext uri="{FF2B5EF4-FFF2-40B4-BE49-F238E27FC236}">
                  <a16:creationId xmlns:a16="http://schemas.microsoft.com/office/drawing/2014/main" id="{612FE233-B114-0924-10C2-2C205162AC55}"/>
                </a:ext>
              </a:extLst>
            </p:cNvPr>
            <p:cNvSpPr txBox="1"/>
            <p:nvPr/>
          </p:nvSpPr>
          <p:spPr>
            <a:xfrm>
              <a:off x="5626834" y="6000449"/>
              <a:ext cx="1082348"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マイニング</a:t>
              </a:r>
            </a:p>
          </p:txBody>
        </p:sp>
        <p:sp>
          <p:nvSpPr>
            <p:cNvPr id="118" name="テキスト ボックス 117">
              <a:extLst>
                <a:ext uri="{FF2B5EF4-FFF2-40B4-BE49-F238E27FC236}">
                  <a16:creationId xmlns:a16="http://schemas.microsoft.com/office/drawing/2014/main" id="{F3412D27-F816-0BFB-29F6-415F046D29BD}"/>
                </a:ext>
              </a:extLst>
            </p:cNvPr>
            <p:cNvSpPr txBox="1"/>
            <p:nvPr/>
          </p:nvSpPr>
          <p:spPr>
            <a:xfrm>
              <a:off x="5890264" y="3342735"/>
              <a:ext cx="368910" cy="219166"/>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王様</a:t>
              </a:r>
            </a:p>
          </p:txBody>
        </p:sp>
      </p:grpSp>
      <p:sp>
        <p:nvSpPr>
          <p:cNvPr id="97" name="AutoShape 4" descr="サーバーのイラスト【線画＋塗り】">
            <a:extLst>
              <a:ext uri="{FF2B5EF4-FFF2-40B4-BE49-F238E27FC236}">
                <a16:creationId xmlns:a16="http://schemas.microsoft.com/office/drawing/2014/main" id="{98182F0F-90C0-99CC-5BFB-C39456B07DF8}"/>
              </a:ext>
            </a:extLst>
          </p:cNvPr>
          <p:cNvSpPr>
            <a:spLocks noChangeAspect="1" noChangeArrowheads="1"/>
          </p:cNvSpPr>
          <p:nvPr/>
        </p:nvSpPr>
        <p:spPr bwMode="auto">
          <a:xfrm>
            <a:off x="10798629" y="10158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98" name="図 97">
            <a:extLst>
              <a:ext uri="{FF2B5EF4-FFF2-40B4-BE49-F238E27FC236}">
                <a16:creationId xmlns:a16="http://schemas.microsoft.com/office/drawing/2014/main" id="{EF981D4E-BBDC-05EC-D573-FB9089338CDC}"/>
              </a:ext>
            </a:extLst>
          </p:cNvPr>
          <p:cNvPicPr>
            <a:picLocks noChangeAspect="1"/>
          </p:cNvPicPr>
          <p:nvPr/>
        </p:nvPicPr>
        <p:blipFill>
          <a:blip r:embed="rId2"/>
          <a:stretch>
            <a:fillRect/>
          </a:stretch>
        </p:blipFill>
        <p:spPr>
          <a:xfrm>
            <a:off x="6659620" y="771874"/>
            <a:ext cx="2520320" cy="1865037"/>
          </a:xfrm>
          <a:prstGeom prst="rect">
            <a:avLst/>
          </a:prstGeom>
        </p:spPr>
      </p:pic>
      <p:sp>
        <p:nvSpPr>
          <p:cNvPr id="106" name="テキスト ボックス 105">
            <a:extLst>
              <a:ext uri="{FF2B5EF4-FFF2-40B4-BE49-F238E27FC236}">
                <a16:creationId xmlns:a16="http://schemas.microsoft.com/office/drawing/2014/main" id="{16DF3F9C-268D-EF27-F6DD-8A021D0FDCE5}"/>
              </a:ext>
            </a:extLst>
          </p:cNvPr>
          <p:cNvSpPr txBox="1"/>
          <p:nvPr/>
        </p:nvSpPr>
        <p:spPr>
          <a:xfrm>
            <a:off x="8733795" y="1188000"/>
            <a:ext cx="723275"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経済圏</a:t>
            </a:r>
          </a:p>
        </p:txBody>
      </p:sp>
      <p:pic>
        <p:nvPicPr>
          <p:cNvPr id="110" name="図 109">
            <a:extLst>
              <a:ext uri="{FF2B5EF4-FFF2-40B4-BE49-F238E27FC236}">
                <a16:creationId xmlns:a16="http://schemas.microsoft.com/office/drawing/2014/main" id="{0E1BA049-5A4A-5118-1CEC-F51C94F81669}"/>
              </a:ext>
            </a:extLst>
          </p:cNvPr>
          <p:cNvPicPr>
            <a:picLocks noChangeAspect="1"/>
          </p:cNvPicPr>
          <p:nvPr/>
        </p:nvPicPr>
        <p:blipFill>
          <a:blip r:embed="rId6"/>
          <a:stretch>
            <a:fillRect/>
          </a:stretch>
        </p:blipFill>
        <p:spPr>
          <a:xfrm>
            <a:off x="8331914" y="2514474"/>
            <a:ext cx="778172" cy="507503"/>
          </a:xfrm>
          <a:prstGeom prst="rect">
            <a:avLst/>
          </a:prstGeom>
        </p:spPr>
      </p:pic>
      <p:sp>
        <p:nvSpPr>
          <p:cNvPr id="111" name="円柱 110">
            <a:extLst>
              <a:ext uri="{FF2B5EF4-FFF2-40B4-BE49-F238E27FC236}">
                <a16:creationId xmlns:a16="http://schemas.microsoft.com/office/drawing/2014/main" id="{3E04F7BF-97B8-B97B-9514-A01FCAF80D8A}"/>
              </a:ext>
            </a:extLst>
          </p:cNvPr>
          <p:cNvSpPr/>
          <p:nvPr/>
        </p:nvSpPr>
        <p:spPr>
          <a:xfrm>
            <a:off x="7588026" y="2636911"/>
            <a:ext cx="720080" cy="360040"/>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2" name="円柱 111">
            <a:extLst>
              <a:ext uri="{FF2B5EF4-FFF2-40B4-BE49-F238E27FC236}">
                <a16:creationId xmlns:a16="http://schemas.microsoft.com/office/drawing/2014/main" id="{1E5DA687-3F56-8413-AC16-27D576FCDDA3}"/>
              </a:ext>
            </a:extLst>
          </p:cNvPr>
          <p:cNvSpPr/>
          <p:nvPr/>
        </p:nvSpPr>
        <p:spPr>
          <a:xfrm>
            <a:off x="7063491" y="1772816"/>
            <a:ext cx="400661" cy="175168"/>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3" name="円柱 112">
            <a:extLst>
              <a:ext uri="{FF2B5EF4-FFF2-40B4-BE49-F238E27FC236}">
                <a16:creationId xmlns:a16="http://schemas.microsoft.com/office/drawing/2014/main" id="{2A8135B0-BCCC-F25A-08FB-5CBFB63EEE70}"/>
              </a:ext>
            </a:extLst>
          </p:cNvPr>
          <p:cNvSpPr/>
          <p:nvPr/>
        </p:nvSpPr>
        <p:spPr>
          <a:xfrm>
            <a:off x="7352249" y="1504684"/>
            <a:ext cx="400661" cy="175168"/>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4" name="円柱 113">
            <a:extLst>
              <a:ext uri="{FF2B5EF4-FFF2-40B4-BE49-F238E27FC236}">
                <a16:creationId xmlns:a16="http://schemas.microsoft.com/office/drawing/2014/main" id="{9E76FB84-E740-0C32-7205-F4CE66D65D70}"/>
              </a:ext>
            </a:extLst>
          </p:cNvPr>
          <p:cNvSpPr/>
          <p:nvPr/>
        </p:nvSpPr>
        <p:spPr>
          <a:xfrm>
            <a:off x="7826637" y="1291553"/>
            <a:ext cx="400661" cy="175168"/>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5" name="円柱 114">
            <a:extLst>
              <a:ext uri="{FF2B5EF4-FFF2-40B4-BE49-F238E27FC236}">
                <a16:creationId xmlns:a16="http://schemas.microsoft.com/office/drawing/2014/main" id="{8CDF26D3-9DDB-0BCE-4022-3A607BD8AE78}"/>
              </a:ext>
            </a:extLst>
          </p:cNvPr>
          <p:cNvSpPr/>
          <p:nvPr/>
        </p:nvSpPr>
        <p:spPr>
          <a:xfrm>
            <a:off x="8067268" y="1518434"/>
            <a:ext cx="400661" cy="175168"/>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6" name="円柱 115">
            <a:extLst>
              <a:ext uri="{FF2B5EF4-FFF2-40B4-BE49-F238E27FC236}">
                <a16:creationId xmlns:a16="http://schemas.microsoft.com/office/drawing/2014/main" id="{DD5E2DBC-CEF0-9828-A76E-604DD8C408F4}"/>
              </a:ext>
            </a:extLst>
          </p:cNvPr>
          <p:cNvSpPr/>
          <p:nvPr/>
        </p:nvSpPr>
        <p:spPr>
          <a:xfrm>
            <a:off x="8349151" y="1779691"/>
            <a:ext cx="400661" cy="175168"/>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19" name="テキスト ボックス 118">
            <a:extLst>
              <a:ext uri="{FF2B5EF4-FFF2-40B4-BE49-F238E27FC236}">
                <a16:creationId xmlns:a16="http://schemas.microsoft.com/office/drawing/2014/main" id="{4E519C93-136A-0D1B-7CC6-0F068450B007}"/>
              </a:ext>
            </a:extLst>
          </p:cNvPr>
          <p:cNvSpPr txBox="1"/>
          <p:nvPr/>
        </p:nvSpPr>
        <p:spPr>
          <a:xfrm>
            <a:off x="6812976" y="2446803"/>
            <a:ext cx="902811"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通貨発行</a:t>
            </a:r>
          </a:p>
        </p:txBody>
      </p:sp>
      <p:sp>
        <p:nvSpPr>
          <p:cNvPr id="120" name="テキスト ボックス 119">
            <a:extLst>
              <a:ext uri="{FF2B5EF4-FFF2-40B4-BE49-F238E27FC236}">
                <a16:creationId xmlns:a16="http://schemas.microsoft.com/office/drawing/2014/main" id="{71B1666C-EA89-3409-BA7B-07204444CBB9}"/>
              </a:ext>
            </a:extLst>
          </p:cNvPr>
          <p:cNvSpPr txBox="1"/>
          <p:nvPr/>
        </p:nvSpPr>
        <p:spPr>
          <a:xfrm>
            <a:off x="6967617" y="5163109"/>
            <a:ext cx="902811" cy="307777"/>
          </a:xfrm>
          <a:prstGeom prst="rect">
            <a:avLst/>
          </a:prstGeom>
          <a:noFill/>
        </p:spPr>
        <p:txBody>
          <a:bodyPr wrap="none" rtlCol="0">
            <a:spAutoFit/>
          </a:bodyPr>
          <a:lstStyle/>
          <a:p>
            <a:pPr algn="l"/>
            <a:r>
              <a:rPr kumimoji="1" lang="ja-JP" altLang="en-US" sz="1400" b="1" dirty="0" err="1">
                <a:latin typeface="Meiryo" panose="020B0604030504040204" pitchFamily="34" charset="-128"/>
                <a:ea typeface="Meiryo" panose="020B0604030504040204" pitchFamily="34" charset="-128"/>
              </a:rPr>
              <a:t>通貨発行</a:t>
            </a:r>
          </a:p>
        </p:txBody>
      </p:sp>
    </p:spTree>
    <p:extLst>
      <p:ext uri="{BB962C8B-B14F-4D97-AF65-F5344CB8AC3E}">
        <p14:creationId xmlns:p14="http://schemas.microsoft.com/office/powerpoint/2010/main" val="3679221027"/>
      </p:ext>
    </p:extLst>
  </p:cSld>
  <p:clrMapOvr>
    <a:masterClrMapping/>
  </p:clrMapOvr>
  <p:transition spd="med"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CDC44-8278-56E2-F28A-6987723F2E0D}"/>
              </a:ext>
            </a:extLst>
          </p:cNvPr>
          <p:cNvSpPr>
            <a:spLocks noGrp="1"/>
          </p:cNvSpPr>
          <p:nvPr>
            <p:ph type="title"/>
          </p:nvPr>
        </p:nvSpPr>
        <p:spPr/>
        <p:txBody>
          <a:bodyPr/>
          <a:lstStyle/>
          <a:p>
            <a:r>
              <a:rPr kumimoji="1" lang="en-US" altLang="ja-JP"/>
              <a:t>IMS</a:t>
            </a:r>
            <a:r>
              <a:rPr kumimoji="1" lang="ja-JP" altLang="en-US"/>
              <a:t>の主要なプロトコル</a:t>
            </a:r>
          </a:p>
        </p:txBody>
      </p:sp>
      <p:sp>
        <p:nvSpPr>
          <p:cNvPr id="3" name="コンテンツ プレースホルダー 2">
            <a:extLst>
              <a:ext uri="{FF2B5EF4-FFF2-40B4-BE49-F238E27FC236}">
                <a16:creationId xmlns:a16="http://schemas.microsoft.com/office/drawing/2014/main" id="{CC81B57B-019F-D360-8B9C-3B1B4E152445}"/>
              </a:ext>
            </a:extLst>
          </p:cNvPr>
          <p:cNvSpPr>
            <a:spLocks noGrp="1"/>
          </p:cNvSpPr>
          <p:nvPr>
            <p:ph idx="1"/>
          </p:nvPr>
        </p:nvSpPr>
        <p:spPr/>
        <p:txBody>
          <a:bodyPr/>
          <a:lstStyle/>
          <a:p>
            <a:endParaRPr kumimoji="1" lang="en-US" altLang="ja-JP"/>
          </a:p>
          <a:p>
            <a:r>
              <a:rPr kumimoji="1" lang="ja-JP" altLang="en-US"/>
              <a:t>アイデンティティ連携</a:t>
            </a:r>
            <a:endParaRPr kumimoji="1" lang="en-US" altLang="ja-JP"/>
          </a:p>
          <a:p>
            <a:pPr lvl="1"/>
            <a:r>
              <a:rPr lang="en-US" altLang="ja-JP"/>
              <a:t>IMS</a:t>
            </a:r>
            <a:r>
              <a:rPr lang="ja-JP" altLang="en-US"/>
              <a:t>間の連携方法</a:t>
            </a:r>
            <a:endParaRPr kumimoji="1" lang="en-US" altLang="ja-JP"/>
          </a:p>
          <a:p>
            <a:endParaRPr lang="en-US" altLang="ja-JP"/>
          </a:p>
          <a:p>
            <a:r>
              <a:rPr kumimoji="1" lang="ja-JP" altLang="en-US"/>
              <a:t>認可</a:t>
            </a:r>
            <a:endParaRPr kumimoji="1" lang="en-US" altLang="ja-JP"/>
          </a:p>
          <a:p>
            <a:pPr lvl="1"/>
            <a:r>
              <a:rPr lang="ja-JP" altLang="en-US"/>
              <a:t>リソースの認可方法</a:t>
            </a:r>
            <a:endParaRPr kumimoji="1" lang="en-US" altLang="ja-JP"/>
          </a:p>
          <a:p>
            <a:endParaRPr kumimoji="1" lang="en-US" altLang="ja-JP"/>
          </a:p>
          <a:p>
            <a:endParaRPr kumimoji="1" lang="en-US" altLang="ja-JP"/>
          </a:p>
          <a:p>
            <a:r>
              <a:rPr lang="ja-JP" altLang="en-US"/>
              <a:t>認証</a:t>
            </a:r>
            <a:endParaRPr lang="en-US" altLang="ja-JP"/>
          </a:p>
          <a:p>
            <a:pPr lvl="1"/>
            <a:r>
              <a:rPr kumimoji="1" lang="ja-JP" altLang="en-US"/>
              <a:t>エンティティ認証</a:t>
            </a:r>
          </a:p>
        </p:txBody>
      </p:sp>
      <p:sp>
        <p:nvSpPr>
          <p:cNvPr id="4" name="台形 3">
            <a:extLst>
              <a:ext uri="{FF2B5EF4-FFF2-40B4-BE49-F238E27FC236}">
                <a16:creationId xmlns:a16="http://schemas.microsoft.com/office/drawing/2014/main" id="{7256130B-9FB6-500A-626F-9F4FEF522FF4}"/>
              </a:ext>
            </a:extLst>
          </p:cNvPr>
          <p:cNvSpPr/>
          <p:nvPr/>
        </p:nvSpPr>
        <p:spPr>
          <a:xfrm>
            <a:off x="5735960" y="5013176"/>
            <a:ext cx="4248472" cy="720080"/>
          </a:xfrm>
          <a:prstGeom prst="trapezoid">
            <a:avLst/>
          </a:prstGeom>
          <a:solidFill>
            <a:srgbClr val="92D05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FIDO 2.0</a:t>
            </a:r>
            <a:endParaRPr lang="ja-JP" altLang="en-US" sz="2000" b="1">
              <a:latin typeface="Meiryo" panose="020B0604030504040204" pitchFamily="34" charset="-128"/>
              <a:ea typeface="Meiryo" panose="020B0604030504040204" pitchFamily="34" charset="-128"/>
            </a:endParaRPr>
          </a:p>
        </p:txBody>
      </p:sp>
      <p:sp>
        <p:nvSpPr>
          <p:cNvPr id="5" name="台形 4">
            <a:extLst>
              <a:ext uri="{FF2B5EF4-FFF2-40B4-BE49-F238E27FC236}">
                <a16:creationId xmlns:a16="http://schemas.microsoft.com/office/drawing/2014/main" id="{66E5EFBD-B13E-B9E2-5713-16F3B0E7B02B}"/>
              </a:ext>
            </a:extLst>
          </p:cNvPr>
          <p:cNvSpPr/>
          <p:nvPr/>
        </p:nvSpPr>
        <p:spPr>
          <a:xfrm>
            <a:off x="5735960" y="3145160"/>
            <a:ext cx="4248472" cy="720080"/>
          </a:xfrm>
          <a:prstGeom prst="trapezoid">
            <a:avLst/>
          </a:prstGeom>
          <a:solidFill>
            <a:schemeClr val="accent6">
              <a:lumMod val="20000"/>
              <a:lumOff val="80000"/>
            </a:schemeClr>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OAuth 2.0</a:t>
            </a:r>
            <a:endParaRPr lang="ja-JP" altLang="en-US" sz="2000" b="1">
              <a:latin typeface="Meiryo" panose="020B0604030504040204" pitchFamily="34" charset="-128"/>
              <a:ea typeface="Meiryo" panose="020B0604030504040204" pitchFamily="34" charset="-128"/>
            </a:endParaRPr>
          </a:p>
        </p:txBody>
      </p:sp>
      <p:sp>
        <p:nvSpPr>
          <p:cNvPr id="6" name="台形 5">
            <a:extLst>
              <a:ext uri="{FF2B5EF4-FFF2-40B4-BE49-F238E27FC236}">
                <a16:creationId xmlns:a16="http://schemas.microsoft.com/office/drawing/2014/main" id="{6E435E80-5B5C-CD4B-DFC1-114816610C86}"/>
              </a:ext>
            </a:extLst>
          </p:cNvPr>
          <p:cNvSpPr/>
          <p:nvPr/>
        </p:nvSpPr>
        <p:spPr>
          <a:xfrm>
            <a:off x="5807968" y="1369402"/>
            <a:ext cx="4248472" cy="720080"/>
          </a:xfrm>
          <a:prstGeom prst="trapezoid">
            <a:avLst/>
          </a:prstGeom>
          <a:solidFill>
            <a:srgbClr val="FFC00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OpenID Connect</a:t>
            </a:r>
            <a:endParaRPr lang="ja-JP" altLang="en-US" sz="20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9DD2A91-BA6C-DB09-63D1-7A2C871804E2}"/>
              </a:ext>
            </a:extLst>
          </p:cNvPr>
          <p:cNvSpPr txBox="1"/>
          <p:nvPr/>
        </p:nvSpPr>
        <p:spPr>
          <a:xfrm>
            <a:off x="-727113" y="1883884"/>
            <a:ext cx="0" cy="0"/>
          </a:xfrm>
          <a:prstGeom prst="rect">
            <a:avLst/>
          </a:prstGeom>
          <a:noFill/>
        </p:spPr>
        <p:txBody>
          <a:bodyPr wrap="none" lIns="90000" rtlCol="0">
            <a:noAutofit/>
          </a:bodyPr>
          <a:lstStyle/>
          <a:p>
            <a:pPr algn="ctr"/>
            <a:endParaRPr lang="ja-JP" altLang="en-US" sz="1800" b="1" dirty="0">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999F17BC-2D53-94E0-262D-3D4E5642140A}"/>
              </a:ext>
            </a:extLst>
          </p:cNvPr>
          <p:cNvSpPr/>
          <p:nvPr/>
        </p:nvSpPr>
        <p:spPr>
          <a:xfrm>
            <a:off x="302856" y="4768519"/>
            <a:ext cx="10171856" cy="1512168"/>
          </a:xfrm>
          <a:prstGeom prst="roundRect">
            <a:avLst/>
          </a:prstGeom>
          <a:ln w="57150">
            <a:solidFill>
              <a:srgbClr val="0070C0"/>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8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627108021"/>
      </p:ext>
    </p:extLst>
  </p:cSld>
  <p:clrMapOvr>
    <a:masterClrMapping/>
  </p:clrMapOvr>
  <p:transition spd="med" advClick="0"/>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A3E510E-5ADE-0A45-9357-779E016C71F2}"/>
              </a:ext>
            </a:extLst>
          </p:cNvPr>
          <p:cNvSpPr>
            <a:spLocks noGrp="1"/>
          </p:cNvSpPr>
          <p:nvPr>
            <p:ph type="title"/>
          </p:nvPr>
        </p:nvSpPr>
        <p:spPr/>
        <p:txBody>
          <a:bodyPr/>
          <a:lstStyle/>
          <a:p>
            <a:r>
              <a:rPr kumimoji="1" lang="ja-JP" altLang="en-US"/>
              <a:t>多要素認証</a:t>
            </a:r>
          </a:p>
        </p:txBody>
      </p:sp>
      <p:sp>
        <p:nvSpPr>
          <p:cNvPr id="3" name="コンテンツ プレースホルダー 2">
            <a:extLst>
              <a:ext uri="{FF2B5EF4-FFF2-40B4-BE49-F238E27FC236}">
                <a16:creationId xmlns:a16="http://schemas.microsoft.com/office/drawing/2014/main" id="{CD900351-0DB3-CD46-A3BA-602ECF241B5A}"/>
              </a:ext>
            </a:extLst>
          </p:cNvPr>
          <p:cNvSpPr>
            <a:spLocks noGrp="1"/>
          </p:cNvSpPr>
          <p:nvPr>
            <p:ph idx="1"/>
          </p:nvPr>
        </p:nvSpPr>
        <p:spPr>
          <a:xfrm>
            <a:off x="2855640" y="807100"/>
            <a:ext cx="7401644" cy="5790252"/>
          </a:xfrm>
        </p:spPr>
        <p:txBody>
          <a:bodyPr/>
          <a:lstStyle/>
          <a:p>
            <a:pPr lvl="1">
              <a:lnSpc>
                <a:spcPct val="200000"/>
              </a:lnSpc>
            </a:pPr>
            <a:endParaRPr lang="en-US" altLang="ja-JP" sz="2000"/>
          </a:p>
          <a:p>
            <a:pPr lvl="1">
              <a:lnSpc>
                <a:spcPct val="200000"/>
              </a:lnSpc>
            </a:pPr>
            <a:r>
              <a:rPr lang="ja-JP" altLang="en-US" sz="2000"/>
              <a:t>記憶による認証</a:t>
            </a:r>
            <a:endParaRPr lang="en-US" altLang="ja-JP" sz="2000"/>
          </a:p>
          <a:p>
            <a:pPr lvl="2">
              <a:lnSpc>
                <a:spcPct val="200000"/>
              </a:lnSpc>
            </a:pPr>
            <a:r>
              <a:rPr lang="ja-JP" altLang="en-US" sz="1800"/>
              <a:t>パスワード</a:t>
            </a:r>
            <a:endParaRPr lang="en-US" altLang="ja-JP" sz="1800"/>
          </a:p>
          <a:p>
            <a:pPr lvl="1">
              <a:lnSpc>
                <a:spcPct val="200000"/>
              </a:lnSpc>
            </a:pPr>
            <a:r>
              <a:rPr lang="ja-JP" altLang="en-US" sz="2000"/>
              <a:t>所持による認証</a:t>
            </a:r>
            <a:endParaRPr lang="en-US" altLang="ja-JP" sz="2000"/>
          </a:p>
          <a:p>
            <a:pPr lvl="2">
              <a:lnSpc>
                <a:spcPct val="200000"/>
              </a:lnSpc>
            </a:pPr>
            <a:r>
              <a:rPr lang="ja-JP" altLang="en-US" sz="1800"/>
              <a:t>スマートフォンや</a:t>
            </a:r>
            <a:r>
              <a:rPr lang="en-US" altLang="ja-JP" sz="1800"/>
              <a:t>PC</a:t>
            </a:r>
            <a:r>
              <a:rPr lang="ja-JP" altLang="en-US" sz="1800"/>
              <a:t>の所持</a:t>
            </a:r>
            <a:endParaRPr lang="en-US" altLang="ja-JP" sz="1800"/>
          </a:p>
          <a:p>
            <a:pPr lvl="2">
              <a:lnSpc>
                <a:spcPct val="200000"/>
              </a:lnSpc>
            </a:pPr>
            <a:r>
              <a:rPr lang="en-US" altLang="ja-JP" sz="1800"/>
              <a:t>TPM 2.0, TEE, USB</a:t>
            </a:r>
            <a:r>
              <a:rPr lang="ja-JP" altLang="en-US" sz="1800"/>
              <a:t>ドングル，</a:t>
            </a:r>
            <a:r>
              <a:rPr lang="en-US" altLang="ja-JP" sz="1800"/>
              <a:t>IC</a:t>
            </a:r>
            <a:r>
              <a:rPr lang="ja-JP" altLang="en-US" sz="1800"/>
              <a:t>カード</a:t>
            </a:r>
            <a:endParaRPr lang="en-US" altLang="ja-JP" sz="1800"/>
          </a:p>
          <a:p>
            <a:pPr lvl="1">
              <a:lnSpc>
                <a:spcPct val="200000"/>
              </a:lnSpc>
            </a:pPr>
            <a:r>
              <a:rPr lang="ja-JP" altLang="en-US" sz="2000"/>
              <a:t>生体情報による認証</a:t>
            </a:r>
            <a:endParaRPr lang="en-US" altLang="ja-JP" sz="2000"/>
          </a:p>
          <a:p>
            <a:pPr lvl="2">
              <a:lnSpc>
                <a:spcPct val="200000"/>
              </a:lnSpc>
            </a:pPr>
            <a:r>
              <a:rPr lang="ja-JP" altLang="en-US" sz="1800"/>
              <a:t>指紋、顔、耳、掌紋、静脈などの特徴認識</a:t>
            </a:r>
            <a:endParaRPr lang="en-US" altLang="ja-JP" sz="1800"/>
          </a:p>
        </p:txBody>
      </p:sp>
      <p:sp>
        <p:nvSpPr>
          <p:cNvPr id="4" name="円形吹き出し 3">
            <a:extLst>
              <a:ext uri="{FF2B5EF4-FFF2-40B4-BE49-F238E27FC236}">
                <a16:creationId xmlns:a16="http://schemas.microsoft.com/office/drawing/2014/main" id="{29E6330E-3A4F-FF4E-BF22-752F3CED002E}"/>
              </a:ext>
            </a:extLst>
          </p:cNvPr>
          <p:cNvSpPr/>
          <p:nvPr/>
        </p:nvSpPr>
        <p:spPr bwMode="auto">
          <a:xfrm>
            <a:off x="7459283" y="1640979"/>
            <a:ext cx="1296144" cy="623988"/>
          </a:xfrm>
          <a:prstGeom prst="wedgeEllipseCallout">
            <a:avLst>
              <a:gd name="adj1" fmla="val 102463"/>
              <a:gd name="adj2" fmla="val 35298"/>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rtlCol="0" anchor="ctr"/>
          <a:lstStyle/>
          <a:p>
            <a:pPr algn="ctr"/>
            <a:endParaRPr lang="ja-JP" altLang="en-US" sz="1800" b="1">
              <a:solidFill>
                <a:schemeClr val="tx1"/>
              </a:solidFill>
              <a:latin typeface="Meiryo" panose="020B0604030504040204" pitchFamily="34" charset="-128"/>
              <a:ea typeface="Meiryo" panose="020B0604030504040204" pitchFamily="34" charset="-128"/>
            </a:endParaRPr>
          </a:p>
        </p:txBody>
      </p:sp>
      <p:pic>
        <p:nvPicPr>
          <p:cNvPr id="5" name="図 4">
            <a:extLst>
              <a:ext uri="{FF2B5EF4-FFF2-40B4-BE49-F238E27FC236}">
                <a16:creationId xmlns:a16="http://schemas.microsoft.com/office/drawing/2014/main" id="{F5ABB175-8054-EF49-BA7C-D0B787456BAF}"/>
              </a:ext>
            </a:extLst>
          </p:cNvPr>
          <p:cNvPicPr>
            <a:picLocks noChangeAspect="1"/>
          </p:cNvPicPr>
          <p:nvPr/>
        </p:nvPicPr>
        <p:blipFill>
          <a:blip r:embed="rId3"/>
          <a:stretch>
            <a:fillRect/>
          </a:stretch>
        </p:blipFill>
        <p:spPr>
          <a:xfrm>
            <a:off x="8915995" y="4837029"/>
            <a:ext cx="840729" cy="1296297"/>
          </a:xfrm>
          <a:prstGeom prst="rect">
            <a:avLst/>
          </a:prstGeom>
        </p:spPr>
      </p:pic>
      <p:pic>
        <p:nvPicPr>
          <p:cNvPr id="6" name="図 5">
            <a:extLst>
              <a:ext uri="{FF2B5EF4-FFF2-40B4-BE49-F238E27FC236}">
                <a16:creationId xmlns:a16="http://schemas.microsoft.com/office/drawing/2014/main" id="{FEDC6339-6BA0-FF40-B410-BCE8C9F4DD0C}"/>
              </a:ext>
            </a:extLst>
          </p:cNvPr>
          <p:cNvPicPr>
            <a:picLocks noChangeAspect="1"/>
          </p:cNvPicPr>
          <p:nvPr/>
        </p:nvPicPr>
        <p:blipFill>
          <a:blip r:embed="rId4"/>
          <a:stretch>
            <a:fillRect/>
          </a:stretch>
        </p:blipFill>
        <p:spPr>
          <a:xfrm>
            <a:off x="9227126" y="1998747"/>
            <a:ext cx="823466" cy="815770"/>
          </a:xfrm>
          <a:prstGeom prst="rect">
            <a:avLst/>
          </a:prstGeom>
        </p:spPr>
      </p:pic>
      <p:pic>
        <p:nvPicPr>
          <p:cNvPr id="7" name="図 6">
            <a:extLst>
              <a:ext uri="{FF2B5EF4-FFF2-40B4-BE49-F238E27FC236}">
                <a16:creationId xmlns:a16="http://schemas.microsoft.com/office/drawing/2014/main" id="{B544BFA7-C7D6-9B40-837B-AB9844BD7D98}"/>
              </a:ext>
            </a:extLst>
          </p:cNvPr>
          <p:cNvPicPr>
            <a:picLocks noChangeAspect="1"/>
          </p:cNvPicPr>
          <p:nvPr/>
        </p:nvPicPr>
        <p:blipFill>
          <a:blip r:embed="rId5"/>
          <a:stretch>
            <a:fillRect/>
          </a:stretch>
        </p:blipFill>
        <p:spPr>
          <a:xfrm>
            <a:off x="9164369" y="3182761"/>
            <a:ext cx="636482" cy="1049336"/>
          </a:xfrm>
          <a:prstGeom prst="rect">
            <a:avLst/>
          </a:prstGeom>
        </p:spPr>
      </p:pic>
      <p:pic>
        <p:nvPicPr>
          <p:cNvPr id="8" name="Picture 2" descr="「マイナンバーカード　画像」の画像検索結果">
            <a:extLst>
              <a:ext uri="{FF2B5EF4-FFF2-40B4-BE49-F238E27FC236}">
                <a16:creationId xmlns:a16="http://schemas.microsoft.com/office/drawing/2014/main" id="{607C4E22-939F-1842-920F-BE4135548E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3234" y="3347991"/>
            <a:ext cx="1305232" cy="815770"/>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4BD2D8B7-BD5F-124B-8DD8-B029BF232FA1}"/>
              </a:ext>
            </a:extLst>
          </p:cNvPr>
          <p:cNvPicPr>
            <a:picLocks noChangeAspect="1"/>
          </p:cNvPicPr>
          <p:nvPr/>
        </p:nvPicPr>
        <p:blipFill>
          <a:blip r:embed="rId7"/>
          <a:stretch>
            <a:fillRect/>
          </a:stretch>
        </p:blipFill>
        <p:spPr>
          <a:xfrm>
            <a:off x="10344472" y="4837028"/>
            <a:ext cx="967481" cy="1296298"/>
          </a:xfrm>
          <a:prstGeom prst="rect">
            <a:avLst/>
          </a:prstGeom>
        </p:spPr>
      </p:pic>
      <p:sp>
        <p:nvSpPr>
          <p:cNvPr id="10" name="左中かっこ 9">
            <a:extLst>
              <a:ext uri="{FF2B5EF4-FFF2-40B4-BE49-F238E27FC236}">
                <a16:creationId xmlns:a16="http://schemas.microsoft.com/office/drawing/2014/main" id="{2450E2C4-4AD7-D16C-CD1F-AD9B42CBC10F}"/>
              </a:ext>
            </a:extLst>
          </p:cNvPr>
          <p:cNvSpPr/>
          <p:nvPr/>
        </p:nvSpPr>
        <p:spPr bwMode="auto">
          <a:xfrm>
            <a:off x="2797791" y="1657744"/>
            <a:ext cx="504056" cy="4421947"/>
          </a:xfrm>
          <a:prstGeom prst="leftBrace">
            <a:avLst>
              <a:gd name="adj1" fmla="val 52046"/>
              <a:gd name="adj2" fmla="val 48943"/>
            </a:avLst>
          </a:prstGeom>
          <a:noFill/>
          <a:ln w="57150" cap="flat" cmpd="sng" algn="ctr">
            <a:solidFill>
              <a:schemeClr val="tx1"/>
            </a:solidFill>
            <a:prstDash val="solid"/>
            <a:round/>
            <a:headEnd type="none" w="med" len="med"/>
            <a:tailEnd type="none" w="med" len="med"/>
          </a:ln>
          <a:effectLst/>
        </p:spPr>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0018269F-F4CC-3628-C345-1679079762FC}"/>
              </a:ext>
            </a:extLst>
          </p:cNvPr>
          <p:cNvSpPr txBox="1"/>
          <p:nvPr/>
        </p:nvSpPr>
        <p:spPr>
          <a:xfrm>
            <a:off x="1647315" y="3453058"/>
            <a:ext cx="914400" cy="415660"/>
          </a:xfrm>
          <a:prstGeom prst="rect">
            <a:avLst/>
          </a:prstGeom>
          <a:noFill/>
        </p:spPr>
        <p:txBody>
          <a:bodyPr wrap="none" lIns="90000" rtlCol="0">
            <a:noAutofit/>
          </a:bodyPr>
          <a:lstStyle/>
          <a:p>
            <a:pPr algn="ctr"/>
            <a:r>
              <a:rPr lang="en-US" altLang="ja-JP" sz="2400" b="1" dirty="0">
                <a:latin typeface="Meiryo" panose="020B0604030504040204" pitchFamily="34" charset="-128"/>
                <a:ea typeface="Meiryo" panose="020B0604030504040204" pitchFamily="34" charset="-128"/>
              </a:rPr>
              <a:t>2</a:t>
            </a:r>
            <a:r>
              <a:rPr lang="ja-JP" altLang="en-US" sz="2400" b="1" dirty="0">
                <a:latin typeface="Meiryo" panose="020B0604030504040204" pitchFamily="34" charset="-128"/>
                <a:ea typeface="Meiryo" panose="020B0604030504040204" pitchFamily="34" charset="-128"/>
              </a:rPr>
              <a:t>つ以上</a:t>
            </a:r>
            <a:endParaRPr lang="en-US" altLang="ja-JP" sz="2400" b="1" dirty="0">
              <a:latin typeface="Meiryo" panose="020B0604030504040204" pitchFamily="34" charset="-128"/>
              <a:ea typeface="Meiryo" panose="020B0604030504040204" pitchFamily="34" charset="-128"/>
            </a:endParaRPr>
          </a:p>
          <a:p>
            <a:pPr algn="ctr"/>
            <a:r>
              <a:rPr lang="ja-JP" altLang="en-US" sz="2400" b="1" dirty="0">
                <a:latin typeface="Meiryo" panose="020B0604030504040204" pitchFamily="34" charset="-128"/>
                <a:ea typeface="Meiryo" panose="020B0604030504040204" pitchFamily="34" charset="-128"/>
              </a:rPr>
              <a:t>組み合わせ</a:t>
            </a:r>
          </a:p>
        </p:txBody>
      </p:sp>
      <p:sp>
        <p:nvSpPr>
          <p:cNvPr id="14" name="角丸四角形 13">
            <a:extLst>
              <a:ext uri="{FF2B5EF4-FFF2-40B4-BE49-F238E27FC236}">
                <a16:creationId xmlns:a16="http://schemas.microsoft.com/office/drawing/2014/main" id="{C0876370-199E-CFE5-2E1E-AE6102746818}"/>
              </a:ext>
            </a:extLst>
          </p:cNvPr>
          <p:cNvSpPr/>
          <p:nvPr/>
        </p:nvSpPr>
        <p:spPr>
          <a:xfrm>
            <a:off x="3279659" y="2708920"/>
            <a:ext cx="5342411" cy="3341980"/>
          </a:xfrm>
          <a:prstGeom prst="roundRect">
            <a:avLst/>
          </a:prstGeom>
          <a:noFill/>
          <a:ln w="5715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878819760"/>
      </p:ext>
    </p:extLst>
  </p:cSld>
  <p:clrMapOvr>
    <a:masterClrMapping/>
  </p:clrMapOvr>
  <p:transition spd="med" advClick="0"/>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29FAE1-C3B2-35D2-EB33-E7F6FE9B0AA6}"/>
              </a:ext>
            </a:extLst>
          </p:cNvPr>
          <p:cNvSpPr>
            <a:spLocks noGrp="1"/>
          </p:cNvSpPr>
          <p:nvPr>
            <p:ph type="title"/>
          </p:nvPr>
        </p:nvSpPr>
        <p:spPr/>
        <p:txBody>
          <a:bodyPr/>
          <a:lstStyle/>
          <a:p>
            <a:r>
              <a:rPr lang="en-US" altLang="ja-JP"/>
              <a:t>FIDO 2.0 </a:t>
            </a:r>
            <a:endParaRPr lang="ja-JP" altLang="en-US"/>
          </a:p>
        </p:txBody>
      </p:sp>
      <p:sp>
        <p:nvSpPr>
          <p:cNvPr id="3" name="コンテンツ プレースホルダー 2">
            <a:extLst>
              <a:ext uri="{FF2B5EF4-FFF2-40B4-BE49-F238E27FC236}">
                <a16:creationId xmlns:a16="http://schemas.microsoft.com/office/drawing/2014/main" id="{899CAD36-3BEE-51F4-0EBB-1AF5D332300E}"/>
              </a:ext>
            </a:extLst>
          </p:cNvPr>
          <p:cNvSpPr>
            <a:spLocks noGrp="1"/>
          </p:cNvSpPr>
          <p:nvPr>
            <p:ph idx="1"/>
          </p:nvPr>
        </p:nvSpPr>
        <p:spPr>
          <a:xfrm>
            <a:off x="1752600" y="838200"/>
            <a:ext cx="8610600" cy="5181600"/>
          </a:xfrm>
        </p:spPr>
        <p:txBody>
          <a:bodyPr/>
          <a:lstStyle/>
          <a:p>
            <a:r>
              <a:rPr lang="ja-JP" altLang="en-US"/>
              <a:t>パスワードを使わない多要素認証をオンラインで行う</a:t>
            </a:r>
            <a:endParaRPr lang="en-US" altLang="ja-JP"/>
          </a:p>
          <a:p>
            <a:pPr lvl="1"/>
            <a:r>
              <a:rPr lang="ja-JP" altLang="en-US"/>
              <a:t>スマートフォンなどの認証器付きデバイスを前提とする</a:t>
            </a:r>
            <a:endParaRPr lang="en-US" altLang="ja-JP"/>
          </a:p>
          <a:p>
            <a:pPr lvl="1"/>
            <a:r>
              <a:rPr lang="ja-JP" altLang="en-US"/>
              <a:t>指紋，顔などの生体認証との組み合わせ</a:t>
            </a:r>
            <a:endParaRPr lang="en-US" altLang="ja-JP"/>
          </a:p>
          <a:p>
            <a:pPr lvl="1"/>
            <a:r>
              <a:rPr lang="ja-JP" altLang="en-US"/>
              <a:t>認証サーバに公開鍵を登録し，</a:t>
            </a:r>
            <a:r>
              <a:rPr lang="en-US" altLang="ja-JP"/>
              <a:t>https </a:t>
            </a:r>
            <a:r>
              <a:rPr lang="ja-JP" altLang="en-US"/>
              <a:t>で認証</a:t>
            </a:r>
            <a:endParaRPr lang="en-US" altLang="ja-JP"/>
          </a:p>
          <a:p>
            <a:pPr lvl="1"/>
            <a:endParaRPr lang="en-US" altLang="ja-JP"/>
          </a:p>
          <a:p>
            <a:pPr lvl="1"/>
            <a:endParaRPr lang="en-US" altLang="ja-JP"/>
          </a:p>
          <a:p>
            <a:pPr lvl="1"/>
            <a:endParaRPr lang="en-US" altLang="ja-JP"/>
          </a:p>
        </p:txBody>
      </p:sp>
      <p:pic>
        <p:nvPicPr>
          <p:cNvPr id="4" name="図 3">
            <a:extLst>
              <a:ext uri="{FF2B5EF4-FFF2-40B4-BE49-F238E27FC236}">
                <a16:creationId xmlns:a16="http://schemas.microsoft.com/office/drawing/2014/main" id="{D7B06D84-74A8-F55D-500E-CFCCE15946CE}"/>
              </a:ext>
            </a:extLst>
          </p:cNvPr>
          <p:cNvPicPr>
            <a:picLocks noChangeAspect="1"/>
          </p:cNvPicPr>
          <p:nvPr/>
        </p:nvPicPr>
        <p:blipFill>
          <a:blip r:embed="rId3"/>
          <a:stretch>
            <a:fillRect/>
          </a:stretch>
        </p:blipFill>
        <p:spPr>
          <a:xfrm>
            <a:off x="3093376" y="3348887"/>
            <a:ext cx="2213822" cy="3466700"/>
          </a:xfrm>
          <a:prstGeom prst="rect">
            <a:avLst/>
          </a:prstGeom>
        </p:spPr>
      </p:pic>
      <p:sp>
        <p:nvSpPr>
          <p:cNvPr id="5" name="正方形/長方形 4">
            <a:extLst>
              <a:ext uri="{FF2B5EF4-FFF2-40B4-BE49-F238E27FC236}">
                <a16:creationId xmlns:a16="http://schemas.microsoft.com/office/drawing/2014/main" id="{1D9FC679-88B1-1F5E-71E0-EE55FA24D5C3}"/>
              </a:ext>
            </a:extLst>
          </p:cNvPr>
          <p:cNvSpPr/>
          <p:nvPr/>
        </p:nvSpPr>
        <p:spPr>
          <a:xfrm>
            <a:off x="3719737" y="5211966"/>
            <a:ext cx="994595" cy="869776"/>
          </a:xfrm>
          <a:prstGeom prst="rect">
            <a:avLst/>
          </a:prstGeom>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800" b="1">
                <a:latin typeface="Meiryo" panose="020B0604030504040204" pitchFamily="34" charset="-128"/>
                <a:ea typeface="Meiryo" panose="020B0604030504040204" pitchFamily="34" charset="-128"/>
              </a:rPr>
              <a:t>認証器</a:t>
            </a:r>
            <a:endParaRPr lang="en-US" altLang="ja-JP" sz="1800" b="1">
              <a:latin typeface="Meiryo" panose="020B0604030504040204" pitchFamily="34" charset="-128"/>
              <a:ea typeface="Meiryo" panose="020B0604030504040204" pitchFamily="34" charset="-128"/>
            </a:endParaRPr>
          </a:p>
          <a:p>
            <a:pPr algn="ctr"/>
            <a:endParaRPr lang="ja-JP" altLang="en-US" sz="1800" b="1">
              <a:latin typeface="Meiryo" panose="020B0604030504040204" pitchFamily="34" charset="-128"/>
              <a:ea typeface="Meiryo" panose="020B0604030504040204" pitchFamily="34" charset="-128"/>
            </a:endParaRPr>
          </a:p>
        </p:txBody>
      </p:sp>
      <p:pic>
        <p:nvPicPr>
          <p:cNvPr id="11266" name="Picture 2" descr="iPhoneの指紋認証と顔認証、実際どっちが便利？ ユーザー500人に聞いてみた｜KDDI トビラ">
            <a:extLst>
              <a:ext uri="{FF2B5EF4-FFF2-40B4-BE49-F238E27FC236}">
                <a16:creationId xmlns:a16="http://schemas.microsoft.com/office/drawing/2014/main" id="{06E3F513-E82D-A7EA-1353-E02D8D2F54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3233" y="4597248"/>
            <a:ext cx="1296144" cy="513360"/>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a:extLst>
              <a:ext uri="{FF2B5EF4-FFF2-40B4-BE49-F238E27FC236}">
                <a16:creationId xmlns:a16="http://schemas.microsoft.com/office/drawing/2014/main" id="{C713BB44-6520-E121-59E2-E9CA723FADC8}"/>
              </a:ext>
            </a:extLst>
          </p:cNvPr>
          <p:cNvSpPr/>
          <p:nvPr/>
        </p:nvSpPr>
        <p:spPr>
          <a:xfrm>
            <a:off x="8148969" y="5117885"/>
            <a:ext cx="2213821" cy="979494"/>
          </a:xfrm>
          <a:prstGeom prst="rect">
            <a:avLst/>
          </a:prstGeom>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800" b="1">
                <a:latin typeface="Meiryo" panose="020B0604030504040204" pitchFamily="34" charset="-128"/>
                <a:ea typeface="Meiryo" panose="020B0604030504040204" pitchFamily="34" charset="-128"/>
              </a:rPr>
              <a:t>IdP</a:t>
            </a:r>
          </a:p>
          <a:p>
            <a:pPr algn="ctr"/>
            <a:r>
              <a:rPr lang="en-US" altLang="ja-JP" sz="1800" b="1">
                <a:latin typeface="Meiryo" panose="020B0604030504040204" pitchFamily="34" charset="-128"/>
                <a:ea typeface="Meiryo" panose="020B0604030504040204" pitchFamily="34" charset="-128"/>
              </a:rPr>
              <a:t>FIDO</a:t>
            </a:r>
            <a:r>
              <a:rPr lang="ja-JP" altLang="en-US" sz="1800" b="1">
                <a:latin typeface="Meiryo" panose="020B0604030504040204" pitchFamily="34" charset="-128"/>
                <a:ea typeface="Meiryo" panose="020B0604030504040204" pitchFamily="34" charset="-128"/>
              </a:rPr>
              <a:t>認証サーバ</a:t>
            </a:r>
          </a:p>
          <a:p>
            <a:pPr algn="ctr"/>
            <a:endParaRPr lang="ja-JP" altLang="en-US" sz="1800" b="1">
              <a:latin typeface="Meiryo" panose="020B0604030504040204" pitchFamily="34" charset="-128"/>
              <a:ea typeface="Meiryo" panose="020B0604030504040204" pitchFamily="34" charset="-128"/>
            </a:endParaRPr>
          </a:p>
        </p:txBody>
      </p:sp>
      <p:sp>
        <p:nvSpPr>
          <p:cNvPr id="7" name="正方形/長方形 6">
            <a:extLst>
              <a:ext uri="{FF2B5EF4-FFF2-40B4-BE49-F238E27FC236}">
                <a16:creationId xmlns:a16="http://schemas.microsoft.com/office/drawing/2014/main" id="{D81E3BEE-C3A7-F505-6B66-19E8E5F293F7}"/>
              </a:ext>
            </a:extLst>
          </p:cNvPr>
          <p:cNvSpPr/>
          <p:nvPr/>
        </p:nvSpPr>
        <p:spPr>
          <a:xfrm>
            <a:off x="8141211" y="3861048"/>
            <a:ext cx="2213821" cy="709443"/>
          </a:xfrm>
          <a:prstGeom prst="rect">
            <a:avLst/>
          </a:prstGeom>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800" b="1">
                <a:latin typeface="Meiryo" panose="020B0604030504040204" pitchFamily="34" charset="-128"/>
                <a:ea typeface="Meiryo" panose="020B0604030504040204" pitchFamily="34" charset="-128"/>
              </a:rPr>
              <a:t>RP</a:t>
            </a:r>
          </a:p>
          <a:p>
            <a:pPr algn="ctr"/>
            <a:r>
              <a:rPr lang="en-US" altLang="ja-JP" sz="1800" b="1">
                <a:latin typeface="Meiryo" panose="020B0604030504040204" pitchFamily="34" charset="-128"/>
                <a:ea typeface="Meiryo" panose="020B0604030504040204" pitchFamily="34" charset="-128"/>
              </a:rPr>
              <a:t>web</a:t>
            </a:r>
            <a:r>
              <a:rPr lang="ja-JP" altLang="en-US" sz="1800" b="1">
                <a:latin typeface="Meiryo" panose="020B0604030504040204" pitchFamily="34" charset="-128"/>
                <a:ea typeface="Meiryo" panose="020B0604030504040204" pitchFamily="34" charset="-128"/>
              </a:rPr>
              <a:t>サーバ</a:t>
            </a:r>
          </a:p>
        </p:txBody>
      </p:sp>
      <p:pic>
        <p:nvPicPr>
          <p:cNvPr id="8" name="図 7">
            <a:extLst>
              <a:ext uri="{FF2B5EF4-FFF2-40B4-BE49-F238E27FC236}">
                <a16:creationId xmlns:a16="http://schemas.microsoft.com/office/drawing/2014/main" id="{E1D73327-32D8-2481-7D02-E948527F81C4}"/>
              </a:ext>
            </a:extLst>
          </p:cNvPr>
          <p:cNvPicPr>
            <a:picLocks noChangeAspect="1"/>
          </p:cNvPicPr>
          <p:nvPr/>
        </p:nvPicPr>
        <p:blipFill>
          <a:blip r:embed="rId5"/>
          <a:stretch>
            <a:fillRect/>
          </a:stretch>
        </p:blipFill>
        <p:spPr>
          <a:xfrm flipH="1">
            <a:off x="4295404" y="5773407"/>
            <a:ext cx="346573" cy="192182"/>
          </a:xfrm>
          <a:prstGeom prst="rect">
            <a:avLst/>
          </a:prstGeom>
        </p:spPr>
      </p:pic>
      <p:pic>
        <p:nvPicPr>
          <p:cNvPr id="9" name="図 8">
            <a:extLst>
              <a:ext uri="{FF2B5EF4-FFF2-40B4-BE49-F238E27FC236}">
                <a16:creationId xmlns:a16="http://schemas.microsoft.com/office/drawing/2014/main" id="{AC9E0D84-5E63-67C6-7552-6F20C55444B2}"/>
              </a:ext>
            </a:extLst>
          </p:cNvPr>
          <p:cNvPicPr>
            <a:picLocks noChangeAspect="1"/>
          </p:cNvPicPr>
          <p:nvPr/>
        </p:nvPicPr>
        <p:blipFill>
          <a:blip r:embed="rId5"/>
          <a:stretch>
            <a:fillRect/>
          </a:stretch>
        </p:blipFill>
        <p:spPr>
          <a:xfrm>
            <a:off x="8820980" y="5830819"/>
            <a:ext cx="399688" cy="192182"/>
          </a:xfrm>
          <a:prstGeom prst="rect">
            <a:avLst/>
          </a:prstGeom>
        </p:spPr>
      </p:pic>
      <p:sp>
        <p:nvSpPr>
          <p:cNvPr id="10" name="テキスト ボックス 9">
            <a:extLst>
              <a:ext uri="{FF2B5EF4-FFF2-40B4-BE49-F238E27FC236}">
                <a16:creationId xmlns:a16="http://schemas.microsoft.com/office/drawing/2014/main" id="{9FA3CEF5-A41D-CB45-E1DF-55EE59816B28}"/>
              </a:ext>
            </a:extLst>
          </p:cNvPr>
          <p:cNvSpPr txBox="1"/>
          <p:nvPr/>
        </p:nvSpPr>
        <p:spPr>
          <a:xfrm>
            <a:off x="3719736" y="5779029"/>
            <a:ext cx="618682" cy="310674"/>
          </a:xfrm>
          <a:prstGeom prst="rect">
            <a:avLst/>
          </a:prstGeom>
          <a:noFill/>
        </p:spPr>
        <p:txBody>
          <a:bodyPr wrap="none" lIns="90000" rtlCol="0">
            <a:noAutofit/>
          </a:bodyPr>
          <a:lstStyle/>
          <a:p>
            <a:pPr algn="l"/>
            <a:r>
              <a:rPr lang="ja-JP" altLang="en-US" sz="1200" b="1" dirty="0">
                <a:latin typeface="Meiryo" panose="020B0604030504040204" pitchFamily="34" charset="-128"/>
                <a:ea typeface="Meiryo" panose="020B0604030504040204" pitchFamily="34" charset="-128"/>
              </a:rPr>
              <a:t>秘密鍵</a:t>
            </a:r>
          </a:p>
        </p:txBody>
      </p:sp>
      <p:sp>
        <p:nvSpPr>
          <p:cNvPr id="11" name="テキスト ボックス 10">
            <a:extLst>
              <a:ext uri="{FF2B5EF4-FFF2-40B4-BE49-F238E27FC236}">
                <a16:creationId xmlns:a16="http://schemas.microsoft.com/office/drawing/2014/main" id="{FA7F2408-D9F7-53F3-40C8-BC45B2DD5171}"/>
              </a:ext>
            </a:extLst>
          </p:cNvPr>
          <p:cNvSpPr txBox="1"/>
          <p:nvPr/>
        </p:nvSpPr>
        <p:spPr>
          <a:xfrm>
            <a:off x="8148969" y="5786705"/>
            <a:ext cx="618682" cy="310674"/>
          </a:xfrm>
          <a:prstGeom prst="rect">
            <a:avLst/>
          </a:prstGeom>
          <a:noFill/>
        </p:spPr>
        <p:txBody>
          <a:bodyPr wrap="none" lIns="90000" rtlCol="0">
            <a:noAutofit/>
          </a:bodyPr>
          <a:lstStyle/>
          <a:p>
            <a:pPr algn="l"/>
            <a:r>
              <a:rPr lang="ja-JP" altLang="en-US" sz="1200" b="1" dirty="0">
                <a:latin typeface="Meiryo" panose="020B0604030504040204" pitchFamily="34" charset="-128"/>
                <a:ea typeface="Meiryo" panose="020B0604030504040204" pitchFamily="34" charset="-128"/>
              </a:rPr>
              <a:t>公開鍵</a:t>
            </a:r>
          </a:p>
        </p:txBody>
      </p:sp>
      <p:cxnSp>
        <p:nvCxnSpPr>
          <p:cNvPr id="13" name="直線矢印コネクタ 12">
            <a:extLst>
              <a:ext uri="{FF2B5EF4-FFF2-40B4-BE49-F238E27FC236}">
                <a16:creationId xmlns:a16="http://schemas.microsoft.com/office/drawing/2014/main" id="{C5AE0D85-044A-EAF0-6468-2AC16F1E17B4}"/>
              </a:ext>
            </a:extLst>
          </p:cNvPr>
          <p:cNvCxnSpPr>
            <a:cxnSpLocks/>
          </p:cNvCxnSpPr>
          <p:nvPr/>
        </p:nvCxnSpPr>
        <p:spPr bwMode="auto">
          <a:xfrm>
            <a:off x="4692272" y="5838652"/>
            <a:ext cx="3406403" cy="30847"/>
          </a:xfrm>
          <a:prstGeom prst="straightConnector1">
            <a:avLst/>
          </a:prstGeom>
          <a:noFill/>
          <a:ln w="57150" cap="flat" cmpd="sng" algn="ctr">
            <a:solidFill>
              <a:srgbClr val="0070C0"/>
            </a:solidFill>
            <a:prstDash val="sysDot"/>
            <a:round/>
            <a:headEnd type="triangle"/>
            <a:tailEnd type="triangle"/>
          </a:ln>
          <a:effectLst/>
        </p:spPr>
      </p:cxnSp>
      <p:cxnSp>
        <p:nvCxnSpPr>
          <p:cNvPr id="15" name="直線矢印コネクタ 14">
            <a:extLst>
              <a:ext uri="{FF2B5EF4-FFF2-40B4-BE49-F238E27FC236}">
                <a16:creationId xmlns:a16="http://schemas.microsoft.com/office/drawing/2014/main" id="{9F48A91E-9DB7-36F2-87C1-8EA71132EE37}"/>
              </a:ext>
            </a:extLst>
          </p:cNvPr>
          <p:cNvCxnSpPr>
            <a:cxnSpLocks/>
            <a:stCxn id="21" idx="3"/>
            <a:endCxn id="7" idx="1"/>
          </p:cNvCxnSpPr>
          <p:nvPr/>
        </p:nvCxnSpPr>
        <p:spPr bwMode="auto">
          <a:xfrm flipV="1">
            <a:off x="4789170" y="4215770"/>
            <a:ext cx="3352041" cy="45609"/>
          </a:xfrm>
          <a:prstGeom prst="straightConnector1">
            <a:avLst/>
          </a:prstGeom>
          <a:noFill/>
          <a:ln w="57150" cap="flat" cmpd="sng" algn="ctr">
            <a:solidFill>
              <a:srgbClr val="0070C0"/>
            </a:solidFill>
            <a:prstDash val="solid"/>
            <a:round/>
            <a:headEnd type="triangle"/>
            <a:tailEnd type="triangle"/>
          </a:ln>
          <a:effectLst/>
        </p:spPr>
      </p:cxnSp>
      <p:cxnSp>
        <p:nvCxnSpPr>
          <p:cNvPr id="17" name="直線矢印コネクタ 16">
            <a:extLst>
              <a:ext uri="{FF2B5EF4-FFF2-40B4-BE49-F238E27FC236}">
                <a16:creationId xmlns:a16="http://schemas.microsoft.com/office/drawing/2014/main" id="{ACCECB92-30C9-AD55-06DB-6D4B54F953E9}"/>
              </a:ext>
            </a:extLst>
          </p:cNvPr>
          <p:cNvCxnSpPr>
            <a:cxnSpLocks/>
            <a:stCxn id="6" idx="0"/>
            <a:endCxn id="7" idx="2"/>
          </p:cNvCxnSpPr>
          <p:nvPr/>
        </p:nvCxnSpPr>
        <p:spPr bwMode="auto">
          <a:xfrm flipH="1" flipV="1">
            <a:off x="9248121" y="4570491"/>
            <a:ext cx="7758" cy="547395"/>
          </a:xfrm>
          <a:prstGeom prst="straightConnector1">
            <a:avLst/>
          </a:prstGeom>
          <a:noFill/>
          <a:ln w="57150" cap="flat" cmpd="sng" algn="ctr">
            <a:solidFill>
              <a:srgbClr val="0070C0"/>
            </a:solidFill>
            <a:prstDash val="solid"/>
            <a:round/>
            <a:headEnd type="triangle"/>
            <a:tailEnd type="triangle"/>
          </a:ln>
          <a:effectLst/>
        </p:spPr>
      </p:cxnSp>
      <p:pic>
        <p:nvPicPr>
          <p:cNvPr id="20" name="図 19">
            <a:extLst>
              <a:ext uri="{FF2B5EF4-FFF2-40B4-BE49-F238E27FC236}">
                <a16:creationId xmlns:a16="http://schemas.microsoft.com/office/drawing/2014/main" id="{42785AED-6560-8057-E2A5-854FBA6B266C}"/>
              </a:ext>
            </a:extLst>
          </p:cNvPr>
          <p:cNvPicPr>
            <a:picLocks noChangeAspect="1"/>
          </p:cNvPicPr>
          <p:nvPr/>
        </p:nvPicPr>
        <p:blipFill>
          <a:blip r:embed="rId6"/>
          <a:stretch>
            <a:fillRect/>
          </a:stretch>
        </p:blipFill>
        <p:spPr>
          <a:xfrm>
            <a:off x="2319265" y="4819088"/>
            <a:ext cx="670032" cy="583040"/>
          </a:xfrm>
          <a:prstGeom prst="rect">
            <a:avLst/>
          </a:prstGeom>
        </p:spPr>
      </p:pic>
      <p:sp>
        <p:nvSpPr>
          <p:cNvPr id="21" name="正方形/長方形 20">
            <a:extLst>
              <a:ext uri="{FF2B5EF4-FFF2-40B4-BE49-F238E27FC236}">
                <a16:creationId xmlns:a16="http://schemas.microsoft.com/office/drawing/2014/main" id="{E7922A5D-21B6-8799-35B8-22E55B1063EB}"/>
              </a:ext>
            </a:extLst>
          </p:cNvPr>
          <p:cNvSpPr/>
          <p:nvPr/>
        </p:nvSpPr>
        <p:spPr>
          <a:xfrm>
            <a:off x="3611403" y="4005064"/>
            <a:ext cx="1177767" cy="512628"/>
          </a:xfrm>
          <a:prstGeom prst="rect">
            <a:avLst/>
          </a:prstGeom>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800" b="1">
                <a:latin typeface="Meiryo" panose="020B0604030504040204" pitchFamily="34" charset="-128"/>
                <a:ea typeface="Meiryo" panose="020B0604030504040204" pitchFamily="34" charset="-128"/>
              </a:rPr>
              <a:t>ブラウザ</a:t>
            </a:r>
          </a:p>
        </p:txBody>
      </p:sp>
      <p:sp>
        <p:nvSpPr>
          <p:cNvPr id="25" name="テキスト ボックス 24">
            <a:extLst>
              <a:ext uri="{FF2B5EF4-FFF2-40B4-BE49-F238E27FC236}">
                <a16:creationId xmlns:a16="http://schemas.microsoft.com/office/drawing/2014/main" id="{ABDA907E-0AE8-29FD-CB4A-8D0DEDC9FA28}"/>
              </a:ext>
            </a:extLst>
          </p:cNvPr>
          <p:cNvSpPr txBox="1"/>
          <p:nvPr/>
        </p:nvSpPr>
        <p:spPr>
          <a:xfrm>
            <a:off x="2158833" y="5460722"/>
            <a:ext cx="819798" cy="481321"/>
          </a:xfrm>
          <a:prstGeom prst="rect">
            <a:avLst/>
          </a:prstGeom>
          <a:noFill/>
        </p:spPr>
        <p:txBody>
          <a:bodyPr wrap="none" lIns="90000" rtlCol="0">
            <a:noAutofit/>
          </a:bodyPr>
          <a:lstStyle/>
          <a:p>
            <a:pPr algn="l"/>
            <a:r>
              <a:rPr lang="ja-JP" altLang="en-US" sz="1800" b="1" dirty="0">
                <a:latin typeface="Meiryo" panose="020B0604030504040204" pitchFamily="34" charset="-128"/>
                <a:ea typeface="Meiryo" panose="020B0604030504040204" pitchFamily="34" charset="-128"/>
              </a:rPr>
              <a:t>ユーザ</a:t>
            </a:r>
          </a:p>
        </p:txBody>
      </p:sp>
      <p:sp>
        <p:nvSpPr>
          <p:cNvPr id="26" name="テキスト ボックス 25">
            <a:extLst>
              <a:ext uri="{FF2B5EF4-FFF2-40B4-BE49-F238E27FC236}">
                <a16:creationId xmlns:a16="http://schemas.microsoft.com/office/drawing/2014/main" id="{B72BA9B7-60F4-8C23-E5C4-66229AB0EB02}"/>
              </a:ext>
            </a:extLst>
          </p:cNvPr>
          <p:cNvSpPr txBox="1"/>
          <p:nvPr/>
        </p:nvSpPr>
        <p:spPr>
          <a:xfrm>
            <a:off x="3355875" y="3019521"/>
            <a:ext cx="1722316" cy="481321"/>
          </a:xfrm>
          <a:prstGeom prst="rect">
            <a:avLst/>
          </a:prstGeom>
          <a:noFill/>
        </p:spPr>
        <p:txBody>
          <a:bodyPr wrap="none" lIns="90000" rtlCol="0">
            <a:noAutofit/>
          </a:bodyPr>
          <a:lstStyle/>
          <a:p>
            <a:pPr algn="l"/>
            <a:r>
              <a:rPr lang="ja-JP" altLang="en-US" sz="1800" b="1" dirty="0">
                <a:latin typeface="Meiryo" panose="020B0604030504040204" pitchFamily="34" charset="-128"/>
                <a:ea typeface="Meiryo" panose="020B0604030504040204" pitchFamily="34" charset="-128"/>
              </a:rPr>
              <a:t>スマートフォン</a:t>
            </a:r>
            <a:r>
              <a:rPr lang="en-US" altLang="ja-JP" sz="1800" b="1" dirty="0">
                <a:latin typeface="Meiryo" panose="020B0604030504040204" pitchFamily="34" charset="-128"/>
                <a:ea typeface="Meiryo" panose="020B0604030504040204" pitchFamily="34" charset="-128"/>
              </a:rPr>
              <a:t> (PC)</a:t>
            </a:r>
            <a:endParaRPr lang="ja-JP" altLang="en-US" sz="1800" b="1" dirty="0">
              <a:latin typeface="Meiryo" panose="020B0604030504040204" pitchFamily="34" charset="-128"/>
              <a:ea typeface="Meiryo" panose="020B0604030504040204" pitchFamily="34" charset="-128"/>
            </a:endParaRPr>
          </a:p>
        </p:txBody>
      </p:sp>
      <p:pic>
        <p:nvPicPr>
          <p:cNvPr id="1026" name="Picture 2" descr="FIDOアライアンスがバイオメトリクス認定プログラムを開始 企業リリース | 日刊工業新聞 電子版">
            <a:extLst>
              <a:ext uri="{FF2B5EF4-FFF2-40B4-BE49-F238E27FC236}">
                <a16:creationId xmlns:a16="http://schemas.microsoft.com/office/drawing/2014/main" id="{CBE36524-105F-5920-2B46-734FDBE3B9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0072" y="60888"/>
            <a:ext cx="1199915" cy="898778"/>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EB3C326-FFAE-1006-5588-3106B08064DF}"/>
              </a:ext>
            </a:extLst>
          </p:cNvPr>
          <p:cNvSpPr txBox="1"/>
          <p:nvPr/>
        </p:nvSpPr>
        <p:spPr>
          <a:xfrm>
            <a:off x="5889754" y="5333063"/>
            <a:ext cx="1722316" cy="481321"/>
          </a:xfrm>
          <a:prstGeom prst="rect">
            <a:avLst/>
          </a:prstGeom>
          <a:noFill/>
        </p:spPr>
        <p:txBody>
          <a:bodyPr wrap="none" lIns="90000" rtlCol="0">
            <a:noAutofit/>
          </a:bodyPr>
          <a:lstStyle/>
          <a:p>
            <a:pPr algn="l"/>
            <a:r>
              <a:rPr lang="ja-JP" altLang="en-US" sz="1800" b="1" dirty="0">
                <a:latin typeface="Meiryo" panose="020B0604030504040204" pitchFamily="34" charset="-128"/>
                <a:ea typeface="Meiryo" panose="020B0604030504040204" pitchFamily="34" charset="-128"/>
              </a:rPr>
              <a:t>公開鍵の登録</a:t>
            </a:r>
          </a:p>
        </p:txBody>
      </p:sp>
      <p:sp>
        <p:nvSpPr>
          <p:cNvPr id="14" name="テキスト ボックス 13">
            <a:extLst>
              <a:ext uri="{FF2B5EF4-FFF2-40B4-BE49-F238E27FC236}">
                <a16:creationId xmlns:a16="http://schemas.microsoft.com/office/drawing/2014/main" id="{94AC430C-2F5B-8944-F720-9AF505DE6377}"/>
              </a:ext>
            </a:extLst>
          </p:cNvPr>
          <p:cNvSpPr txBox="1"/>
          <p:nvPr/>
        </p:nvSpPr>
        <p:spPr>
          <a:xfrm>
            <a:off x="6112883" y="3861048"/>
            <a:ext cx="1722316" cy="481321"/>
          </a:xfrm>
          <a:prstGeom prst="rect">
            <a:avLst/>
          </a:prstGeom>
          <a:noFill/>
        </p:spPr>
        <p:txBody>
          <a:bodyPr wrap="none" lIns="90000" rtlCol="0">
            <a:noAutofit/>
          </a:bodyPr>
          <a:lstStyle/>
          <a:p>
            <a:pPr algn="l"/>
            <a:r>
              <a:rPr lang="en-US" altLang="ja-JP" sz="1800" b="1" dirty="0">
                <a:latin typeface="Meiryo" panose="020B0604030504040204" pitchFamily="34" charset="-128"/>
                <a:ea typeface="Meiryo" panose="020B0604030504040204" pitchFamily="34" charset="-128"/>
              </a:rPr>
              <a:t>https</a:t>
            </a:r>
            <a:endParaRPr lang="ja-JP" altLang="en-US" sz="1800" b="1"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712926410"/>
      </p:ext>
    </p:extLst>
  </p:cSld>
  <p:clrMapOvr>
    <a:masterClrMapping/>
  </p:clrMapOvr>
  <p:transition spd="med" advClick="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B4492B-D8A0-B82A-44AF-C646767410A4}"/>
              </a:ext>
            </a:extLst>
          </p:cNvPr>
          <p:cNvSpPr>
            <a:spLocks noGrp="1"/>
          </p:cNvSpPr>
          <p:nvPr>
            <p:ph type="title"/>
          </p:nvPr>
        </p:nvSpPr>
        <p:spPr/>
        <p:txBody>
          <a:bodyPr/>
          <a:lstStyle/>
          <a:p>
            <a:r>
              <a:rPr kumimoji="1" lang="ja-JP" altLang="en-US"/>
              <a:t>アプリ・サイトでの</a:t>
            </a:r>
            <a:r>
              <a:rPr kumimoji="1" lang="en-US" altLang="ja-JP"/>
              <a:t>FIDO2</a:t>
            </a:r>
            <a:r>
              <a:rPr kumimoji="1" lang="ja-JP" altLang="en-US"/>
              <a:t>の利用</a:t>
            </a:r>
          </a:p>
        </p:txBody>
      </p:sp>
      <p:sp>
        <p:nvSpPr>
          <p:cNvPr id="3" name="コンテンツ プレースホルダー 2">
            <a:extLst>
              <a:ext uri="{FF2B5EF4-FFF2-40B4-BE49-F238E27FC236}">
                <a16:creationId xmlns:a16="http://schemas.microsoft.com/office/drawing/2014/main" id="{31E8BBE9-40E9-C3DD-FBB2-FF59DE947296}"/>
              </a:ext>
            </a:extLst>
          </p:cNvPr>
          <p:cNvSpPr>
            <a:spLocks noGrp="1"/>
          </p:cNvSpPr>
          <p:nvPr>
            <p:ph idx="1"/>
          </p:nvPr>
        </p:nvSpPr>
        <p:spPr/>
        <p:txBody>
          <a:bodyPr/>
          <a:lstStyle/>
          <a:p>
            <a:r>
              <a:rPr kumimoji="1" lang="ja-JP" altLang="en-US"/>
              <a:t>銀行アプリなどでも，顔や指紋認証でログイン</a:t>
            </a:r>
            <a:endParaRPr kumimoji="1" lang="en-US" altLang="ja-JP"/>
          </a:p>
          <a:p>
            <a:pPr lvl="1"/>
            <a:r>
              <a:rPr lang="ja-JP" altLang="en-US"/>
              <a:t>端末所持と生体認証の</a:t>
            </a:r>
            <a:r>
              <a:rPr lang="en-US" altLang="ja-JP"/>
              <a:t>2</a:t>
            </a:r>
            <a:r>
              <a:rPr lang="ja-JP" altLang="en-US"/>
              <a:t>要素認証になっている</a:t>
            </a:r>
            <a:endParaRPr lang="en-US" altLang="ja-JP"/>
          </a:p>
          <a:p>
            <a:pPr lvl="1"/>
            <a:r>
              <a:rPr kumimoji="1" lang="ja-JP" altLang="en-US"/>
              <a:t>パスワードよりも安全</a:t>
            </a:r>
          </a:p>
        </p:txBody>
      </p:sp>
      <p:pic>
        <p:nvPicPr>
          <p:cNvPr id="1028" name="Picture 4" descr="三菱UFJ銀行アプリで生体認証が使えなくなった時の確認と解決方法">
            <a:extLst>
              <a:ext uri="{FF2B5EF4-FFF2-40B4-BE49-F238E27FC236}">
                <a16:creationId xmlns:a16="http://schemas.microsoft.com/office/drawing/2014/main" id="{955B679C-156C-1489-BA4E-C86119D56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2704921"/>
            <a:ext cx="2015180" cy="403409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C8B6FF0-6526-D91B-5C5A-B7CE0A45D860}"/>
              </a:ext>
            </a:extLst>
          </p:cNvPr>
          <p:cNvSpPr txBox="1"/>
          <p:nvPr/>
        </p:nvSpPr>
        <p:spPr>
          <a:xfrm flipV="1">
            <a:off x="15886189" y="6305624"/>
            <a:ext cx="45719" cy="45719"/>
          </a:xfrm>
          <a:prstGeom prst="rect">
            <a:avLst/>
          </a:prstGeom>
          <a:noFill/>
        </p:spPr>
        <p:txBody>
          <a:bodyPr wrap="none" lIns="90000" rtlCol="0">
            <a:noAutofit/>
          </a:bodyPr>
          <a:lstStyle/>
          <a:p>
            <a:pPr algn="l"/>
            <a:endParaRPr lang="ja-JP" altLang="en-US" sz="1800" b="1" dirty="0">
              <a:latin typeface="Meiryo" panose="020B0604030504040204" pitchFamily="34" charset="-128"/>
              <a:ea typeface="Meiryo" panose="020B0604030504040204" pitchFamily="34" charset="-128"/>
            </a:endParaRPr>
          </a:p>
        </p:txBody>
      </p:sp>
      <p:pic>
        <p:nvPicPr>
          <p:cNvPr id="2050" name="Picture 2" descr="みずほ銀行と富士通 、FIDO規格に準拠した「指紋」などの生体情報による認証サービスを開発へ: 日本経済新聞">
            <a:extLst>
              <a:ext uri="{FF2B5EF4-FFF2-40B4-BE49-F238E27FC236}">
                <a16:creationId xmlns:a16="http://schemas.microsoft.com/office/drawing/2014/main" id="{A410E4E7-2772-AB95-6CF4-84367B149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239" y="4132996"/>
            <a:ext cx="3475369" cy="26065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生体認証サービス　番号の漏洩による不正利用も防ぐことができ、セキュリティ面に不安を抱いている方にもおススメです！">
            <a:extLst>
              <a:ext uri="{FF2B5EF4-FFF2-40B4-BE49-F238E27FC236}">
                <a16:creationId xmlns:a16="http://schemas.microsoft.com/office/drawing/2014/main" id="{C8B31F3F-B905-ACA0-1C84-2C416FE0B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566" y="2324412"/>
            <a:ext cx="6255487" cy="16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242441"/>
      </p:ext>
    </p:extLst>
  </p:cSld>
  <p:clrMapOvr>
    <a:masterClrMapping/>
  </p:clrMapOvr>
  <p:transition spd="med" advClick="0"/>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495D0DC-BC60-0C35-9179-E649F813AB42}"/>
              </a:ext>
            </a:extLst>
          </p:cNvPr>
          <p:cNvSpPr>
            <a:spLocks noGrp="1"/>
          </p:cNvSpPr>
          <p:nvPr>
            <p:ph type="title"/>
          </p:nvPr>
        </p:nvSpPr>
        <p:spPr/>
        <p:txBody>
          <a:bodyPr/>
          <a:lstStyle/>
          <a:p>
            <a:r>
              <a:rPr kumimoji="1" lang="en-US" altLang="ja-JP"/>
              <a:t>FIDO </a:t>
            </a:r>
            <a:r>
              <a:rPr kumimoji="1" lang="ja-JP" altLang="en-US"/>
              <a:t>アライアンス</a:t>
            </a:r>
          </a:p>
        </p:txBody>
      </p:sp>
      <p:pic>
        <p:nvPicPr>
          <p:cNvPr id="4100" name="Picture 4">
            <a:extLst>
              <a:ext uri="{FF2B5EF4-FFF2-40B4-BE49-F238E27FC236}">
                <a16:creationId xmlns:a16="http://schemas.microsoft.com/office/drawing/2014/main" id="{051DD9C3-DBB6-B679-F66B-FFA1796D9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712" y="3040828"/>
            <a:ext cx="6748742" cy="3645024"/>
          </a:xfrm>
          <a:prstGeom prst="rect">
            <a:avLst/>
          </a:prstGeom>
          <a:noFill/>
          <a:extLst>
            <a:ext uri="{909E8E84-426E-40DD-AFC4-6F175D3DCCD1}">
              <a14:hiddenFill xmlns:a14="http://schemas.microsoft.com/office/drawing/2010/main">
                <a:solidFill>
                  <a:srgbClr val="FFFFFF"/>
                </a:solidFill>
              </a14:hiddenFill>
            </a:ext>
          </a:extLst>
        </p:spPr>
      </p:pic>
      <p:sp>
        <p:nvSpPr>
          <p:cNvPr id="4" name="コンテンツ プレースホルダー 3">
            <a:extLst>
              <a:ext uri="{FF2B5EF4-FFF2-40B4-BE49-F238E27FC236}">
                <a16:creationId xmlns:a16="http://schemas.microsoft.com/office/drawing/2014/main" id="{2D7B0953-6874-9766-E162-2DB75F2346FE}"/>
              </a:ext>
            </a:extLst>
          </p:cNvPr>
          <p:cNvSpPr>
            <a:spLocks noGrp="1"/>
          </p:cNvSpPr>
          <p:nvPr>
            <p:ph idx="1"/>
          </p:nvPr>
        </p:nvSpPr>
        <p:spPr/>
        <p:txBody>
          <a:bodyPr/>
          <a:lstStyle/>
          <a:p>
            <a:r>
              <a:rPr lang="en-US" altLang="ja-JP"/>
              <a:t>OS</a:t>
            </a:r>
            <a:r>
              <a:rPr lang="ja-JP" altLang="en-US"/>
              <a:t>と</a:t>
            </a:r>
            <a:r>
              <a:rPr lang="en-US" altLang="ja-JP"/>
              <a:t>Web</a:t>
            </a:r>
            <a:r>
              <a:rPr lang="ja-JP" altLang="en-US"/>
              <a:t>ブラウザでの認証への利用範囲の拡大</a:t>
            </a:r>
            <a:endParaRPr lang="en-US" altLang="ja-JP"/>
          </a:p>
          <a:p>
            <a:pPr lvl="1"/>
            <a:r>
              <a:rPr lang="en-US" altLang="ja-JP"/>
              <a:t>Edge</a:t>
            </a:r>
          </a:p>
          <a:p>
            <a:pPr lvl="1"/>
            <a:r>
              <a:rPr lang="en-US" altLang="ja-JP"/>
              <a:t>Fire fox</a:t>
            </a:r>
          </a:p>
          <a:p>
            <a:pPr lvl="1"/>
            <a:r>
              <a:rPr lang="en-US" altLang="ja-JP"/>
              <a:t>google chrome</a:t>
            </a:r>
          </a:p>
          <a:p>
            <a:pPr lvl="1"/>
            <a:r>
              <a:rPr lang="en-US" altLang="ja-JP"/>
              <a:t>safari</a:t>
            </a:r>
            <a:endParaRPr lang="ja-JP" altLang="en-US"/>
          </a:p>
        </p:txBody>
      </p:sp>
    </p:spTree>
    <p:extLst>
      <p:ext uri="{BB962C8B-B14F-4D97-AF65-F5344CB8AC3E}">
        <p14:creationId xmlns:p14="http://schemas.microsoft.com/office/powerpoint/2010/main" val="26641727"/>
      </p:ext>
    </p:extLst>
  </p:cSld>
  <p:clrMapOvr>
    <a:masterClrMapping/>
  </p:clrMapOvr>
  <p:transition spd="med" advClick="0"/>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579D10-D365-4DAC-DA43-189322F64BEF}"/>
              </a:ext>
            </a:extLst>
          </p:cNvPr>
          <p:cNvSpPr>
            <a:spLocks noGrp="1"/>
          </p:cNvSpPr>
          <p:nvPr>
            <p:ph type="title"/>
          </p:nvPr>
        </p:nvSpPr>
        <p:spPr/>
        <p:txBody>
          <a:bodyPr/>
          <a:lstStyle/>
          <a:p>
            <a:r>
              <a:rPr kumimoji="1" lang="ja-JP" altLang="en-US"/>
              <a:t>公的個人認証 → </a:t>
            </a:r>
            <a:r>
              <a:rPr kumimoji="1" lang="en-US" altLang="ja-JP"/>
              <a:t>FIDO 2.0 </a:t>
            </a:r>
            <a:r>
              <a:rPr kumimoji="1" lang="ja-JP" altLang="en-US"/>
              <a:t>ユーザ登録</a:t>
            </a:r>
          </a:p>
        </p:txBody>
      </p:sp>
      <p:sp>
        <p:nvSpPr>
          <p:cNvPr id="5" name="テキスト ボックス 4">
            <a:extLst>
              <a:ext uri="{FF2B5EF4-FFF2-40B4-BE49-F238E27FC236}">
                <a16:creationId xmlns:a16="http://schemas.microsoft.com/office/drawing/2014/main" id="{742E4C06-2A33-7CA7-EA91-9B2334BFAA51}"/>
              </a:ext>
            </a:extLst>
          </p:cNvPr>
          <p:cNvSpPr txBox="1"/>
          <p:nvPr/>
        </p:nvSpPr>
        <p:spPr>
          <a:xfrm>
            <a:off x="6605666" y="6470754"/>
            <a:ext cx="0" cy="0"/>
          </a:xfrm>
          <a:prstGeom prst="rect">
            <a:avLst/>
          </a:prstGeom>
          <a:noFill/>
        </p:spPr>
        <p:txBody>
          <a:bodyPr wrap="none" lIns="90000" rtlCol="0">
            <a:noAutofit/>
          </a:bodyPr>
          <a:lstStyle/>
          <a:p>
            <a:pPr algn="l"/>
            <a:endParaRPr lang="ja-JP" altLang="en-US" sz="1800" b="1" dirty="0">
              <a:latin typeface="Meiryo" panose="020B0604030504040204" pitchFamily="34" charset="-128"/>
              <a:ea typeface="Meiryo" panose="020B0604030504040204" pitchFamily="34" charset="-128"/>
            </a:endParaRPr>
          </a:p>
        </p:txBody>
      </p:sp>
      <p:pic>
        <p:nvPicPr>
          <p:cNvPr id="7" name="コンテンツ プレースホルダー 6">
            <a:extLst>
              <a:ext uri="{FF2B5EF4-FFF2-40B4-BE49-F238E27FC236}">
                <a16:creationId xmlns:a16="http://schemas.microsoft.com/office/drawing/2014/main" id="{B8F3CDB0-EA8D-991E-7B50-89E513902345}"/>
              </a:ext>
            </a:extLst>
          </p:cNvPr>
          <p:cNvPicPr>
            <a:picLocks noGrp="1" noChangeAspect="1"/>
          </p:cNvPicPr>
          <p:nvPr>
            <p:ph idx="1"/>
          </p:nvPr>
        </p:nvPicPr>
        <p:blipFill>
          <a:blip r:embed="rId2"/>
          <a:stretch>
            <a:fillRect/>
          </a:stretch>
        </p:blipFill>
        <p:spPr>
          <a:xfrm>
            <a:off x="1752600" y="1104039"/>
            <a:ext cx="8610600" cy="4802323"/>
          </a:xfrm>
          <a:prstGeom prst="rect">
            <a:avLst/>
          </a:prstGeom>
        </p:spPr>
      </p:pic>
      <p:sp>
        <p:nvSpPr>
          <p:cNvPr id="3" name="テキスト ボックス 2">
            <a:extLst>
              <a:ext uri="{FF2B5EF4-FFF2-40B4-BE49-F238E27FC236}">
                <a16:creationId xmlns:a16="http://schemas.microsoft.com/office/drawing/2014/main" id="{7B6AE655-9F66-0D56-3F03-3DBE34FEBDF7}"/>
              </a:ext>
            </a:extLst>
          </p:cNvPr>
          <p:cNvSpPr txBox="1"/>
          <p:nvPr/>
        </p:nvSpPr>
        <p:spPr>
          <a:xfrm>
            <a:off x="1703512" y="6417568"/>
            <a:ext cx="7413880" cy="288032"/>
          </a:xfrm>
          <a:prstGeom prst="rect">
            <a:avLst/>
          </a:prstGeom>
          <a:noFill/>
        </p:spPr>
        <p:txBody>
          <a:bodyPr wrap="none" lIns="90000" rtlCol="0">
            <a:noAutofit/>
          </a:bodyPr>
          <a:lstStyle/>
          <a:p>
            <a:pPr algn="l"/>
            <a:r>
              <a:rPr lang="ja-JP" altLang="en-US" sz="1400" dirty="0">
                <a:latin typeface="Meiryo" panose="020B0604030504040204" pitchFamily="34" charset="-128"/>
                <a:ea typeface="Meiryo" panose="020B0604030504040204" pitchFamily="34" charset="-128"/>
              </a:rPr>
              <a:t>引用：マイナンバーカードの機能のスマートフォン搭載等に関する検討会（第</a:t>
            </a:r>
            <a:r>
              <a:rPr lang="en-US" altLang="ja-JP" sz="1400" dirty="0">
                <a:latin typeface="Meiryo" panose="020B0604030504040204" pitchFamily="34" charset="-128"/>
                <a:ea typeface="Meiryo" panose="020B0604030504040204" pitchFamily="34" charset="-128"/>
              </a:rPr>
              <a:t>2</a:t>
            </a:r>
            <a:r>
              <a:rPr lang="ja-JP" altLang="en-US" sz="1400" dirty="0">
                <a:latin typeface="Meiryo" panose="020B0604030504040204" pitchFamily="34" charset="-128"/>
                <a:ea typeface="Meiryo" panose="020B0604030504040204" pitchFamily="34" charset="-128"/>
              </a:rPr>
              <a:t>回）資料</a:t>
            </a:r>
          </a:p>
        </p:txBody>
      </p:sp>
    </p:spTree>
    <p:extLst>
      <p:ext uri="{BB962C8B-B14F-4D97-AF65-F5344CB8AC3E}">
        <p14:creationId xmlns:p14="http://schemas.microsoft.com/office/powerpoint/2010/main" val="1597950338"/>
      </p:ext>
    </p:extLst>
  </p:cSld>
  <p:clrMapOvr>
    <a:masterClrMapping/>
  </p:clrMapOvr>
  <p:transition spd="med" advClick="0"/>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1A83D-4077-4A69-0179-15092F2F49E6}"/>
              </a:ext>
            </a:extLst>
          </p:cNvPr>
          <p:cNvSpPr>
            <a:spLocks noGrp="1"/>
          </p:cNvSpPr>
          <p:nvPr>
            <p:ph type="title"/>
          </p:nvPr>
        </p:nvSpPr>
        <p:spPr/>
        <p:txBody>
          <a:bodyPr/>
          <a:lstStyle/>
          <a:p>
            <a:r>
              <a:rPr kumimoji="1" lang="ja-JP" altLang="en-US"/>
              <a:t>海外の</a:t>
            </a:r>
            <a:r>
              <a:rPr kumimoji="1" lang="en-US" altLang="ja-JP"/>
              <a:t> FIDO</a:t>
            </a:r>
            <a:r>
              <a:rPr kumimoji="1" lang="ja-JP" altLang="en-US"/>
              <a:t>利用状況</a:t>
            </a:r>
          </a:p>
        </p:txBody>
      </p:sp>
      <p:pic>
        <p:nvPicPr>
          <p:cNvPr id="6" name="コンテンツ プレースホルダー 5">
            <a:extLst>
              <a:ext uri="{FF2B5EF4-FFF2-40B4-BE49-F238E27FC236}">
                <a16:creationId xmlns:a16="http://schemas.microsoft.com/office/drawing/2014/main" id="{72202BBD-0473-470D-8DBA-019D1A067C42}"/>
              </a:ext>
            </a:extLst>
          </p:cNvPr>
          <p:cNvPicPr>
            <a:picLocks noGrp="1" noChangeAspect="1"/>
          </p:cNvPicPr>
          <p:nvPr>
            <p:ph idx="1"/>
          </p:nvPr>
        </p:nvPicPr>
        <p:blipFill>
          <a:blip r:embed="rId2"/>
          <a:stretch>
            <a:fillRect/>
          </a:stretch>
        </p:blipFill>
        <p:spPr>
          <a:xfrm>
            <a:off x="1703512" y="1782537"/>
            <a:ext cx="8964488" cy="3314483"/>
          </a:xfrm>
          <a:prstGeom prst="rect">
            <a:avLst/>
          </a:prstGeom>
        </p:spPr>
      </p:pic>
      <p:sp>
        <p:nvSpPr>
          <p:cNvPr id="3" name="テキスト ボックス 2">
            <a:extLst>
              <a:ext uri="{FF2B5EF4-FFF2-40B4-BE49-F238E27FC236}">
                <a16:creationId xmlns:a16="http://schemas.microsoft.com/office/drawing/2014/main" id="{5E4063B6-DF0E-9906-0203-5A799850AF2C}"/>
              </a:ext>
            </a:extLst>
          </p:cNvPr>
          <p:cNvSpPr txBox="1"/>
          <p:nvPr/>
        </p:nvSpPr>
        <p:spPr>
          <a:xfrm>
            <a:off x="1703512" y="6417568"/>
            <a:ext cx="7413880" cy="288032"/>
          </a:xfrm>
          <a:prstGeom prst="rect">
            <a:avLst/>
          </a:prstGeom>
          <a:noFill/>
        </p:spPr>
        <p:txBody>
          <a:bodyPr wrap="none" lIns="90000" rtlCol="0">
            <a:noAutofit/>
          </a:bodyPr>
          <a:lstStyle/>
          <a:p>
            <a:pPr algn="l"/>
            <a:r>
              <a:rPr lang="ja-JP" altLang="en-US" sz="1400" dirty="0">
                <a:latin typeface="Meiryo" panose="020B0604030504040204" pitchFamily="34" charset="-128"/>
                <a:ea typeface="Meiryo" panose="020B0604030504040204" pitchFamily="34" charset="-128"/>
              </a:rPr>
              <a:t>引用：マイナンバーカードの機能のスマートフォン搭載等に関する検討会（第</a:t>
            </a:r>
            <a:r>
              <a:rPr lang="en-US" altLang="ja-JP" sz="1400" dirty="0">
                <a:latin typeface="Meiryo" panose="020B0604030504040204" pitchFamily="34" charset="-128"/>
                <a:ea typeface="Meiryo" panose="020B0604030504040204" pitchFamily="34" charset="-128"/>
              </a:rPr>
              <a:t>2</a:t>
            </a:r>
            <a:r>
              <a:rPr lang="ja-JP" altLang="en-US" sz="1400" dirty="0">
                <a:latin typeface="Meiryo" panose="020B0604030504040204" pitchFamily="34" charset="-128"/>
                <a:ea typeface="Meiryo" panose="020B0604030504040204" pitchFamily="34" charset="-128"/>
              </a:rPr>
              <a:t>回）資料</a:t>
            </a:r>
          </a:p>
        </p:txBody>
      </p:sp>
    </p:spTree>
    <p:extLst>
      <p:ext uri="{BB962C8B-B14F-4D97-AF65-F5344CB8AC3E}">
        <p14:creationId xmlns:p14="http://schemas.microsoft.com/office/powerpoint/2010/main" val="1662553213"/>
      </p:ext>
    </p:extLst>
  </p:cSld>
  <p:clrMapOvr>
    <a:masterClrMapping/>
  </p:clrMapOvr>
  <p:transition spd="med" advClick="0"/>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CDC44-8278-56E2-F28A-6987723F2E0D}"/>
              </a:ext>
            </a:extLst>
          </p:cNvPr>
          <p:cNvSpPr>
            <a:spLocks noGrp="1"/>
          </p:cNvSpPr>
          <p:nvPr>
            <p:ph type="title"/>
          </p:nvPr>
        </p:nvSpPr>
        <p:spPr/>
        <p:txBody>
          <a:bodyPr/>
          <a:lstStyle/>
          <a:p>
            <a:r>
              <a:rPr kumimoji="1" lang="en-US" altLang="ja-JP"/>
              <a:t>IMS</a:t>
            </a:r>
            <a:r>
              <a:rPr kumimoji="1" lang="ja-JP" altLang="en-US"/>
              <a:t>の主要なプロトコル</a:t>
            </a:r>
          </a:p>
        </p:txBody>
      </p:sp>
      <p:sp>
        <p:nvSpPr>
          <p:cNvPr id="3" name="コンテンツ プレースホルダー 2">
            <a:extLst>
              <a:ext uri="{FF2B5EF4-FFF2-40B4-BE49-F238E27FC236}">
                <a16:creationId xmlns:a16="http://schemas.microsoft.com/office/drawing/2014/main" id="{CC81B57B-019F-D360-8B9C-3B1B4E152445}"/>
              </a:ext>
            </a:extLst>
          </p:cNvPr>
          <p:cNvSpPr>
            <a:spLocks noGrp="1"/>
          </p:cNvSpPr>
          <p:nvPr>
            <p:ph idx="1"/>
          </p:nvPr>
        </p:nvSpPr>
        <p:spPr/>
        <p:txBody>
          <a:bodyPr/>
          <a:lstStyle/>
          <a:p>
            <a:endParaRPr kumimoji="1" lang="en-US" altLang="ja-JP"/>
          </a:p>
          <a:p>
            <a:r>
              <a:rPr kumimoji="1" lang="ja-JP" altLang="en-US"/>
              <a:t>アイデンティティ連携</a:t>
            </a:r>
            <a:endParaRPr kumimoji="1" lang="en-US" altLang="ja-JP"/>
          </a:p>
          <a:p>
            <a:pPr lvl="1"/>
            <a:r>
              <a:rPr lang="en-US" altLang="ja-JP"/>
              <a:t>IMS</a:t>
            </a:r>
            <a:r>
              <a:rPr lang="ja-JP" altLang="en-US"/>
              <a:t>間の連携方法</a:t>
            </a:r>
            <a:endParaRPr kumimoji="1" lang="en-US" altLang="ja-JP"/>
          </a:p>
          <a:p>
            <a:endParaRPr lang="en-US" altLang="ja-JP"/>
          </a:p>
          <a:p>
            <a:r>
              <a:rPr kumimoji="1" lang="ja-JP" altLang="en-US"/>
              <a:t>認可</a:t>
            </a:r>
            <a:endParaRPr kumimoji="1" lang="en-US" altLang="ja-JP"/>
          </a:p>
          <a:p>
            <a:pPr lvl="1"/>
            <a:r>
              <a:rPr lang="ja-JP" altLang="en-US"/>
              <a:t>リソースの認可方法</a:t>
            </a:r>
            <a:endParaRPr kumimoji="1" lang="en-US" altLang="ja-JP"/>
          </a:p>
          <a:p>
            <a:endParaRPr kumimoji="1" lang="en-US" altLang="ja-JP"/>
          </a:p>
          <a:p>
            <a:endParaRPr kumimoji="1" lang="en-US" altLang="ja-JP"/>
          </a:p>
          <a:p>
            <a:r>
              <a:rPr lang="ja-JP" altLang="en-US"/>
              <a:t>認証</a:t>
            </a:r>
            <a:endParaRPr lang="en-US" altLang="ja-JP"/>
          </a:p>
          <a:p>
            <a:pPr lvl="1"/>
            <a:r>
              <a:rPr kumimoji="1" lang="ja-JP" altLang="en-US"/>
              <a:t>エンティティ認証</a:t>
            </a:r>
          </a:p>
        </p:txBody>
      </p:sp>
      <p:sp>
        <p:nvSpPr>
          <p:cNvPr id="4" name="台形 3">
            <a:extLst>
              <a:ext uri="{FF2B5EF4-FFF2-40B4-BE49-F238E27FC236}">
                <a16:creationId xmlns:a16="http://schemas.microsoft.com/office/drawing/2014/main" id="{7256130B-9FB6-500A-626F-9F4FEF522FF4}"/>
              </a:ext>
            </a:extLst>
          </p:cNvPr>
          <p:cNvSpPr/>
          <p:nvPr/>
        </p:nvSpPr>
        <p:spPr>
          <a:xfrm>
            <a:off x="5735960" y="5013176"/>
            <a:ext cx="4248472" cy="720080"/>
          </a:xfrm>
          <a:prstGeom prst="trapezoid">
            <a:avLst/>
          </a:prstGeom>
          <a:solidFill>
            <a:srgbClr val="92D05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FIDO 2.0</a:t>
            </a:r>
            <a:endParaRPr lang="ja-JP" altLang="en-US" sz="2000" b="1">
              <a:latin typeface="Meiryo" panose="020B0604030504040204" pitchFamily="34" charset="-128"/>
              <a:ea typeface="Meiryo" panose="020B0604030504040204" pitchFamily="34" charset="-128"/>
            </a:endParaRPr>
          </a:p>
        </p:txBody>
      </p:sp>
      <p:sp>
        <p:nvSpPr>
          <p:cNvPr id="5" name="台形 4">
            <a:extLst>
              <a:ext uri="{FF2B5EF4-FFF2-40B4-BE49-F238E27FC236}">
                <a16:creationId xmlns:a16="http://schemas.microsoft.com/office/drawing/2014/main" id="{66E5EFBD-B13E-B9E2-5713-16F3B0E7B02B}"/>
              </a:ext>
            </a:extLst>
          </p:cNvPr>
          <p:cNvSpPr/>
          <p:nvPr/>
        </p:nvSpPr>
        <p:spPr>
          <a:xfrm>
            <a:off x="5735960" y="3145160"/>
            <a:ext cx="4248472" cy="720080"/>
          </a:xfrm>
          <a:prstGeom prst="trapezoid">
            <a:avLst/>
          </a:prstGeom>
          <a:solidFill>
            <a:schemeClr val="accent6">
              <a:lumMod val="20000"/>
              <a:lumOff val="80000"/>
            </a:schemeClr>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OAuth 2.0</a:t>
            </a:r>
            <a:endParaRPr lang="ja-JP" altLang="en-US" sz="2000" b="1">
              <a:latin typeface="Meiryo" panose="020B0604030504040204" pitchFamily="34" charset="-128"/>
              <a:ea typeface="Meiryo" panose="020B0604030504040204" pitchFamily="34" charset="-128"/>
            </a:endParaRPr>
          </a:p>
        </p:txBody>
      </p:sp>
      <p:sp>
        <p:nvSpPr>
          <p:cNvPr id="6" name="台形 5">
            <a:extLst>
              <a:ext uri="{FF2B5EF4-FFF2-40B4-BE49-F238E27FC236}">
                <a16:creationId xmlns:a16="http://schemas.microsoft.com/office/drawing/2014/main" id="{6E435E80-5B5C-CD4B-DFC1-114816610C86}"/>
              </a:ext>
            </a:extLst>
          </p:cNvPr>
          <p:cNvSpPr/>
          <p:nvPr/>
        </p:nvSpPr>
        <p:spPr>
          <a:xfrm>
            <a:off x="5807968" y="1369402"/>
            <a:ext cx="4248472" cy="720080"/>
          </a:xfrm>
          <a:prstGeom prst="trapezoid">
            <a:avLst/>
          </a:prstGeom>
          <a:solidFill>
            <a:srgbClr val="FFC00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OpenID Connect</a:t>
            </a:r>
            <a:endParaRPr lang="ja-JP" altLang="en-US" sz="20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9DD2A91-BA6C-DB09-63D1-7A2C871804E2}"/>
              </a:ext>
            </a:extLst>
          </p:cNvPr>
          <p:cNvSpPr txBox="1"/>
          <p:nvPr/>
        </p:nvSpPr>
        <p:spPr>
          <a:xfrm>
            <a:off x="-727113" y="1883884"/>
            <a:ext cx="0" cy="0"/>
          </a:xfrm>
          <a:prstGeom prst="rect">
            <a:avLst/>
          </a:prstGeom>
          <a:noFill/>
        </p:spPr>
        <p:txBody>
          <a:bodyPr wrap="none" lIns="90000" rtlCol="0">
            <a:noAutofit/>
          </a:bodyPr>
          <a:lstStyle/>
          <a:p>
            <a:pPr algn="ctr"/>
            <a:endParaRPr lang="ja-JP" altLang="en-US" sz="1800" b="1" dirty="0">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9F057461-E7B9-002D-6FD6-FCA5E2E73467}"/>
              </a:ext>
            </a:extLst>
          </p:cNvPr>
          <p:cNvSpPr/>
          <p:nvPr/>
        </p:nvSpPr>
        <p:spPr>
          <a:xfrm>
            <a:off x="191344" y="2831249"/>
            <a:ext cx="10171856" cy="1512168"/>
          </a:xfrm>
          <a:prstGeom prst="roundRect">
            <a:avLst/>
          </a:prstGeom>
          <a:ln w="57150">
            <a:solidFill>
              <a:srgbClr val="0070C0"/>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8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971541413"/>
      </p:ext>
    </p:extLst>
  </p:cSld>
  <p:clrMapOvr>
    <a:masterClrMapping/>
  </p:clrMapOvr>
  <p:transition spd="med" advClick="0"/>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OAuth 2.0</a:t>
            </a:r>
            <a:endParaRPr kumimoji="1" lang="ja-JP" altLang="en-US"/>
          </a:p>
        </p:txBody>
      </p:sp>
      <p:sp>
        <p:nvSpPr>
          <p:cNvPr id="3" name="コンテンツ プレースホルダー 2"/>
          <p:cNvSpPr>
            <a:spLocks noGrp="1"/>
          </p:cNvSpPr>
          <p:nvPr>
            <p:ph idx="1"/>
          </p:nvPr>
        </p:nvSpPr>
        <p:spPr>
          <a:xfrm>
            <a:off x="1752600" y="914400"/>
            <a:ext cx="8610600" cy="1434480"/>
          </a:xfrm>
        </p:spPr>
        <p:txBody>
          <a:bodyPr/>
          <a:lstStyle/>
          <a:p>
            <a:r>
              <a:rPr kumimoji="1" lang="en-US" altLang="ja-JP"/>
              <a:t>Web </a:t>
            </a:r>
            <a:r>
              <a:rPr kumimoji="1" lang="ja-JP" altLang="en-US"/>
              <a:t>リソースへのアクセス対する認可プロトコル</a:t>
            </a:r>
            <a:endParaRPr kumimoji="1" lang="en-US" altLang="ja-JP"/>
          </a:p>
          <a:p>
            <a:pPr lvl="1"/>
            <a:r>
              <a:rPr kumimoji="1" lang="en-US" altLang="ja-JP"/>
              <a:t>RFC6749 </a:t>
            </a:r>
            <a:r>
              <a:rPr kumimoji="1" lang="ja-JP" altLang="en-US"/>
              <a:t>と </a:t>
            </a:r>
            <a:r>
              <a:rPr kumimoji="1" lang="en-US" altLang="ja-JP"/>
              <a:t>RFC6750 </a:t>
            </a:r>
          </a:p>
        </p:txBody>
      </p:sp>
      <p:pic>
        <p:nvPicPr>
          <p:cNvPr id="4" name="図 3">
            <a:extLst>
              <a:ext uri="{FF2B5EF4-FFF2-40B4-BE49-F238E27FC236}">
                <a16:creationId xmlns:a16="http://schemas.microsoft.com/office/drawing/2014/main" id="{B84D5C2C-435E-FD42-98E8-2CFE04D95869}"/>
              </a:ext>
            </a:extLst>
          </p:cNvPr>
          <p:cNvPicPr>
            <a:picLocks noChangeAspect="1"/>
          </p:cNvPicPr>
          <p:nvPr/>
        </p:nvPicPr>
        <p:blipFill>
          <a:blip r:embed="rId3"/>
          <a:stretch>
            <a:fillRect/>
          </a:stretch>
        </p:blipFill>
        <p:spPr>
          <a:xfrm>
            <a:off x="2575858" y="4993947"/>
            <a:ext cx="947709" cy="824665"/>
          </a:xfrm>
          <a:prstGeom prst="rect">
            <a:avLst/>
          </a:prstGeom>
        </p:spPr>
      </p:pic>
      <p:sp>
        <p:nvSpPr>
          <p:cNvPr id="7" name="正方形/長方形 6">
            <a:extLst>
              <a:ext uri="{FF2B5EF4-FFF2-40B4-BE49-F238E27FC236}">
                <a16:creationId xmlns:a16="http://schemas.microsoft.com/office/drawing/2014/main" id="{B097731F-1267-C942-AAE3-764032D01448}"/>
              </a:ext>
            </a:extLst>
          </p:cNvPr>
          <p:cNvSpPr/>
          <p:nvPr/>
        </p:nvSpPr>
        <p:spPr>
          <a:xfrm>
            <a:off x="2063552" y="2204864"/>
            <a:ext cx="1972320" cy="1882498"/>
          </a:xfrm>
          <a:prstGeom prst="rect">
            <a:avLst/>
          </a:prstGeom>
          <a:solidFill>
            <a:srgbClr val="00B0F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solidFill>
                <a:schemeClr val="tx1"/>
              </a:solidFill>
              <a:latin typeface="Meiryo" panose="020B0604030504040204" pitchFamily="34" charset="-128"/>
              <a:ea typeface="Meiryo" panose="020B0604030504040204" pitchFamily="34" charset="-128"/>
            </a:endParaRPr>
          </a:p>
          <a:p>
            <a:pPr algn="ctr"/>
            <a:r>
              <a:rPr lang="ja-JP" altLang="en-US" sz="1400" b="1">
                <a:solidFill>
                  <a:schemeClr val="tx1"/>
                </a:solidFill>
                <a:latin typeface="Meiryo" panose="020B0604030504040204" pitchFamily="34" charset="-128"/>
                <a:ea typeface="Meiryo" panose="020B0604030504040204" pitchFamily="34" charset="-128"/>
              </a:rPr>
              <a:t>リソースサーバ</a:t>
            </a:r>
            <a:endParaRPr lang="en-US" altLang="ja-JP" sz="1400" b="1">
              <a:solidFill>
                <a:schemeClr val="tx1"/>
              </a:solidFill>
              <a:latin typeface="Meiryo" panose="020B0604030504040204" pitchFamily="34" charset="-128"/>
              <a:ea typeface="Meiryo" panose="020B0604030504040204" pitchFamily="34" charset="-128"/>
            </a:endParaRPr>
          </a:p>
          <a:p>
            <a:pPr algn="ctr"/>
            <a:r>
              <a:rPr lang="en-US" altLang="ja-JP" sz="1400" b="1">
                <a:solidFill>
                  <a:schemeClr val="tx1"/>
                </a:solidFill>
                <a:latin typeface="Meiryo" panose="020B0604030504040204" pitchFamily="34" charset="-128"/>
                <a:ea typeface="Meiryo" panose="020B0604030504040204" pitchFamily="34" charset="-128"/>
              </a:rPr>
              <a:t>(RS)</a:t>
            </a:r>
          </a:p>
          <a:p>
            <a:pPr algn="ctr"/>
            <a:endParaRPr lang="en-US" altLang="ja-JP" sz="1400" b="1">
              <a:solidFill>
                <a:schemeClr val="tx1"/>
              </a:solidFill>
              <a:latin typeface="Meiryo" panose="020B0604030504040204" pitchFamily="34" charset="-128"/>
              <a:ea typeface="Meiryo" panose="020B0604030504040204" pitchFamily="34" charset="-128"/>
            </a:endParaRPr>
          </a:p>
          <a:p>
            <a:pPr algn="ctr"/>
            <a:endParaRPr lang="en-US" altLang="ja-JP" sz="1400" b="1">
              <a:solidFill>
                <a:schemeClr val="tx1"/>
              </a:solidFill>
              <a:latin typeface="Meiryo" panose="020B0604030504040204" pitchFamily="34" charset="-128"/>
              <a:ea typeface="Meiryo" panose="020B0604030504040204" pitchFamily="34" charset="-128"/>
            </a:endParaRPr>
          </a:p>
          <a:p>
            <a:pPr algn="ctr"/>
            <a:endParaRPr lang="en-US" altLang="ja-JP" sz="1400" b="1">
              <a:solidFill>
                <a:schemeClr val="tx1"/>
              </a:solidFill>
              <a:latin typeface="Meiryo" panose="020B0604030504040204" pitchFamily="34" charset="-128"/>
              <a:ea typeface="Meiryo" panose="020B0604030504040204" pitchFamily="34" charset="-128"/>
            </a:endParaRPr>
          </a:p>
          <a:p>
            <a:pPr algn="ctr"/>
            <a:endParaRPr lang="en-US" altLang="ja-JP" sz="1400" b="1">
              <a:solidFill>
                <a:schemeClr val="tx1"/>
              </a:solidFill>
              <a:latin typeface="Meiryo" panose="020B0604030504040204" pitchFamily="34" charset="-128"/>
              <a:ea typeface="Meiryo" panose="020B0604030504040204" pitchFamily="34" charset="-128"/>
            </a:endParaRPr>
          </a:p>
          <a:p>
            <a:pPr algn="ctr"/>
            <a:endParaRPr lang="en-US" altLang="ja-JP" sz="1400" b="1">
              <a:solidFill>
                <a:schemeClr val="tx1"/>
              </a:solidFill>
              <a:latin typeface="Meiryo" panose="020B0604030504040204" pitchFamily="34" charset="-128"/>
              <a:ea typeface="Meiryo" panose="020B0604030504040204" pitchFamily="34" charset="-128"/>
            </a:endParaRPr>
          </a:p>
          <a:p>
            <a:pPr algn="ctr"/>
            <a:endParaRPr lang="en-US" altLang="ja-JP" sz="1400" b="1">
              <a:solidFill>
                <a:schemeClr val="tx1"/>
              </a:solidFill>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097731F-1267-C942-AAE3-764032D01448}"/>
              </a:ext>
            </a:extLst>
          </p:cNvPr>
          <p:cNvSpPr/>
          <p:nvPr/>
        </p:nvSpPr>
        <p:spPr>
          <a:xfrm>
            <a:off x="5864932" y="4408771"/>
            <a:ext cx="1711910" cy="185656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(RP)</a:t>
            </a:r>
          </a:p>
          <a:p>
            <a:pPr algn="ctr"/>
            <a:r>
              <a:rPr lang="en-US" altLang="ja-JP" sz="1400" b="1">
                <a:latin typeface="Meiryo" panose="020B0604030504040204" pitchFamily="34" charset="-128"/>
                <a:ea typeface="Meiryo" panose="020B0604030504040204" pitchFamily="34" charset="-128"/>
              </a:rPr>
              <a:t>OAuth</a:t>
            </a:r>
          </a:p>
          <a:p>
            <a:pPr algn="ctr"/>
            <a:r>
              <a:rPr lang="ja-JP" altLang="en-US" sz="1400" b="1">
                <a:latin typeface="Meiryo" panose="020B0604030504040204" pitchFamily="34" charset="-128"/>
                <a:ea typeface="Meiryo" panose="020B0604030504040204" pitchFamily="34" charset="-128"/>
              </a:rPr>
              <a:t>クライアント</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cxnSp>
        <p:nvCxnSpPr>
          <p:cNvPr id="14" name="直線矢印コネクタ 13">
            <a:extLst>
              <a:ext uri="{FF2B5EF4-FFF2-40B4-BE49-F238E27FC236}">
                <a16:creationId xmlns:a16="http://schemas.microsoft.com/office/drawing/2014/main" id="{774CD4D8-CCFC-4D32-8F79-B67167F6EB9B}"/>
              </a:ext>
            </a:extLst>
          </p:cNvPr>
          <p:cNvCxnSpPr>
            <a:cxnSpLocks/>
            <a:stCxn id="7" idx="2"/>
            <a:endCxn id="4" idx="0"/>
          </p:cNvCxnSpPr>
          <p:nvPr/>
        </p:nvCxnSpPr>
        <p:spPr bwMode="auto">
          <a:xfrm>
            <a:off x="3049712" y="4087362"/>
            <a:ext cx="0" cy="906584"/>
          </a:xfrm>
          <a:prstGeom prst="straightConnector1">
            <a:avLst/>
          </a:prstGeom>
          <a:noFill/>
          <a:ln w="57150" cap="flat" cmpd="sng" algn="ctr">
            <a:solidFill>
              <a:schemeClr val="tx1"/>
            </a:solidFill>
            <a:prstDash val="sysDot"/>
            <a:round/>
            <a:headEnd type="triangle"/>
            <a:tailEnd type="triangle"/>
          </a:ln>
          <a:effectLst/>
        </p:spPr>
      </p:cxnSp>
      <p:sp>
        <p:nvSpPr>
          <p:cNvPr id="16" name="テキスト ボックス 15">
            <a:extLst>
              <a:ext uri="{FF2B5EF4-FFF2-40B4-BE49-F238E27FC236}">
                <a16:creationId xmlns:a16="http://schemas.microsoft.com/office/drawing/2014/main" id="{B7968564-F0E1-66CF-38A9-44A19C27B560}"/>
              </a:ext>
            </a:extLst>
          </p:cNvPr>
          <p:cNvSpPr txBox="1"/>
          <p:nvPr/>
        </p:nvSpPr>
        <p:spPr>
          <a:xfrm>
            <a:off x="2239233" y="5900530"/>
            <a:ext cx="1620957" cy="523220"/>
          </a:xfrm>
          <a:prstGeom prst="rect">
            <a:avLst/>
          </a:prstGeom>
          <a:noFill/>
        </p:spPr>
        <p:txBody>
          <a:bodyPr wrap="none" rtlCol="0">
            <a:spAutoFit/>
          </a:bodyPr>
          <a:lstStyle/>
          <a:p>
            <a:pPr algn="ctr"/>
            <a:r>
              <a:rPr lang="en-US" altLang="ja-JP" sz="1400" b="1">
                <a:latin typeface="Meiryo" panose="020B0604030504040204" pitchFamily="34" charset="-128"/>
                <a:ea typeface="Meiryo" panose="020B0604030504040204" pitchFamily="34" charset="-128"/>
              </a:rPr>
              <a:t>(RO)</a:t>
            </a:r>
          </a:p>
          <a:p>
            <a:pPr algn="ctr"/>
            <a:r>
              <a:rPr lang="ja-JP" altLang="en-US" sz="1400" b="1">
                <a:latin typeface="Meiryo" panose="020B0604030504040204" pitchFamily="34" charset="-128"/>
                <a:ea typeface="Meiryo" panose="020B0604030504040204" pitchFamily="34" charset="-128"/>
              </a:rPr>
              <a:t>リソースオーナー</a:t>
            </a:r>
          </a:p>
        </p:txBody>
      </p:sp>
      <p:sp>
        <p:nvSpPr>
          <p:cNvPr id="17" name="角丸四角形吹き出し 16">
            <a:extLst>
              <a:ext uri="{FF2B5EF4-FFF2-40B4-BE49-F238E27FC236}">
                <a16:creationId xmlns:a16="http://schemas.microsoft.com/office/drawing/2014/main" id="{665BBB6E-A4AE-33D8-6060-9E64FCEDB807}"/>
              </a:ext>
            </a:extLst>
          </p:cNvPr>
          <p:cNvSpPr/>
          <p:nvPr/>
        </p:nvSpPr>
        <p:spPr>
          <a:xfrm>
            <a:off x="3507534" y="4408771"/>
            <a:ext cx="1800200" cy="720080"/>
          </a:xfrm>
          <a:prstGeom prst="wedgeRoundRectCallout">
            <a:avLst>
              <a:gd name="adj1" fmla="val -56318"/>
              <a:gd name="adj2" fmla="val 83862"/>
              <a:gd name="adj3" fmla="val 16667"/>
            </a:avLst>
          </a:prstGeom>
          <a:ln w="57150">
            <a:solidFill>
              <a:srgbClr val="0070C0"/>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400" b="1">
                <a:latin typeface="Meiryo" panose="020B0604030504040204" pitchFamily="34" charset="-128"/>
                <a:ea typeface="Meiryo" panose="020B0604030504040204" pitchFamily="34" charset="-128"/>
              </a:rPr>
              <a:t>アクセス権を</a:t>
            </a:r>
            <a:endParaRPr lang="en-US" altLang="ja-JP" sz="1400" b="1">
              <a:latin typeface="Meiryo" panose="020B0604030504040204" pitchFamily="34" charset="-128"/>
              <a:ea typeface="Meiryo" panose="020B0604030504040204" pitchFamily="34" charset="-128"/>
            </a:endParaRPr>
          </a:p>
          <a:p>
            <a:pPr algn="ctr"/>
            <a:r>
              <a:rPr lang="ja-JP" altLang="en-US" sz="1400" b="1">
                <a:latin typeface="Meiryo" panose="020B0604030504040204" pitchFamily="34" charset="-128"/>
                <a:ea typeface="Meiryo" panose="020B0604030504040204" pitchFamily="34" charset="-128"/>
              </a:rPr>
              <a:t>委譲する権限</a:t>
            </a:r>
          </a:p>
        </p:txBody>
      </p:sp>
      <p:sp>
        <p:nvSpPr>
          <p:cNvPr id="22" name="テキスト ボックス 21">
            <a:extLst>
              <a:ext uri="{FF2B5EF4-FFF2-40B4-BE49-F238E27FC236}">
                <a16:creationId xmlns:a16="http://schemas.microsoft.com/office/drawing/2014/main" id="{697F024B-6979-8E75-CF59-2DBDB7667B84}"/>
              </a:ext>
            </a:extLst>
          </p:cNvPr>
          <p:cNvSpPr txBox="1"/>
          <p:nvPr/>
        </p:nvSpPr>
        <p:spPr>
          <a:xfrm>
            <a:off x="3872383" y="2994003"/>
            <a:ext cx="635110" cy="523220"/>
          </a:xfrm>
          <a:prstGeom prst="rect">
            <a:avLst/>
          </a:prstGeom>
          <a:solidFill>
            <a:schemeClr val="bg1"/>
          </a:solidFill>
          <a:ln w="38100">
            <a:solidFill>
              <a:schemeClr val="tx1"/>
            </a:solidFill>
          </a:ln>
        </p:spPr>
        <p:txBody>
          <a:bodyPr wrap="none" rtlCol="0">
            <a:spAutoFit/>
          </a:bodyPr>
          <a:lstStyle/>
          <a:p>
            <a:pPr algn="l"/>
            <a:r>
              <a:rPr lang="en-US" altLang="ja-JP" sz="1400" b="1">
                <a:latin typeface="Meiryo" panose="020B0604030504040204" pitchFamily="34" charset="-128"/>
                <a:ea typeface="Meiryo" panose="020B0604030504040204" pitchFamily="34" charset="-128"/>
              </a:rPr>
              <a:t>web </a:t>
            </a:r>
          </a:p>
          <a:p>
            <a:pPr algn="l"/>
            <a:r>
              <a:rPr lang="en-US" altLang="ja-JP" sz="1400" b="1">
                <a:latin typeface="Meiryo" panose="020B0604030504040204" pitchFamily="34" charset="-128"/>
                <a:ea typeface="Meiryo" panose="020B0604030504040204" pitchFamily="34" charset="-128"/>
              </a:rPr>
              <a:t>API</a:t>
            </a:r>
            <a:endParaRPr lang="ja-JP" altLang="en-US" sz="1400" b="1">
              <a:latin typeface="Meiryo" panose="020B0604030504040204" pitchFamily="34" charset="-128"/>
              <a:ea typeface="Meiryo" panose="020B0604030504040204" pitchFamily="34" charset="-128"/>
            </a:endParaRPr>
          </a:p>
        </p:txBody>
      </p:sp>
      <p:cxnSp>
        <p:nvCxnSpPr>
          <p:cNvPr id="25" name="カギ線コネクタ 24">
            <a:extLst>
              <a:ext uri="{FF2B5EF4-FFF2-40B4-BE49-F238E27FC236}">
                <a16:creationId xmlns:a16="http://schemas.microsoft.com/office/drawing/2014/main" id="{A7084E44-1339-0A7E-7C3B-4799DB631A77}"/>
              </a:ext>
            </a:extLst>
          </p:cNvPr>
          <p:cNvCxnSpPr>
            <a:cxnSpLocks/>
            <a:stCxn id="12" idx="0"/>
            <a:endCxn id="22" idx="3"/>
          </p:cNvCxnSpPr>
          <p:nvPr/>
        </p:nvCxnSpPr>
        <p:spPr bwMode="auto">
          <a:xfrm rot="16200000" flipV="1">
            <a:off x="5037611" y="2725495"/>
            <a:ext cx="1153158" cy="2213394"/>
          </a:xfrm>
          <a:prstGeom prst="bentConnector2">
            <a:avLst/>
          </a:prstGeom>
          <a:noFill/>
          <a:ln w="57150" cap="flat" cmpd="sng" algn="ctr">
            <a:solidFill>
              <a:schemeClr val="tx1"/>
            </a:solidFill>
            <a:prstDash val="solid"/>
            <a:round/>
            <a:headEnd type="none" w="med" len="med"/>
            <a:tailEnd type="triangle"/>
          </a:ln>
          <a:effectLst/>
        </p:spPr>
      </p:cxnSp>
      <p:sp>
        <p:nvSpPr>
          <p:cNvPr id="5" name="正方形/長方形 4">
            <a:extLst>
              <a:ext uri="{FF2B5EF4-FFF2-40B4-BE49-F238E27FC236}">
                <a16:creationId xmlns:a16="http://schemas.microsoft.com/office/drawing/2014/main" id="{AD3270C7-CCAF-705A-3F97-C8C9C27CCD8D}"/>
              </a:ext>
            </a:extLst>
          </p:cNvPr>
          <p:cNvSpPr/>
          <p:nvPr/>
        </p:nvSpPr>
        <p:spPr>
          <a:xfrm>
            <a:off x="7878575" y="1516809"/>
            <a:ext cx="1972320" cy="1882498"/>
          </a:xfrm>
          <a:prstGeom prst="rect">
            <a:avLst/>
          </a:prstGeom>
          <a:solidFill>
            <a:schemeClr val="accent6">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(AS)</a:t>
            </a:r>
          </a:p>
          <a:p>
            <a:pPr algn="ctr"/>
            <a:r>
              <a:rPr lang="ja-JP" altLang="en-US" sz="1400" b="1">
                <a:latin typeface="Meiryo" panose="020B0604030504040204" pitchFamily="34" charset="-128"/>
                <a:ea typeface="Meiryo" panose="020B0604030504040204" pitchFamily="34" charset="-128"/>
              </a:rPr>
              <a:t>認可サーバ</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cxnSp>
        <p:nvCxnSpPr>
          <p:cNvPr id="15" name="直線矢印コネクタ 14">
            <a:extLst>
              <a:ext uri="{FF2B5EF4-FFF2-40B4-BE49-F238E27FC236}">
                <a16:creationId xmlns:a16="http://schemas.microsoft.com/office/drawing/2014/main" id="{67E8013D-85D8-E8BD-5D27-1AB4F0CD27D1}"/>
              </a:ext>
            </a:extLst>
          </p:cNvPr>
          <p:cNvCxnSpPr>
            <a:cxnSpLocks/>
          </p:cNvCxnSpPr>
          <p:nvPr/>
        </p:nvCxnSpPr>
        <p:spPr bwMode="auto">
          <a:xfrm>
            <a:off x="4035873" y="2444133"/>
            <a:ext cx="3779627" cy="0"/>
          </a:xfrm>
          <a:prstGeom prst="straightConnector1">
            <a:avLst/>
          </a:prstGeom>
          <a:noFill/>
          <a:ln w="57150" cap="flat" cmpd="sng" algn="ctr">
            <a:solidFill>
              <a:schemeClr val="tx1"/>
            </a:solidFill>
            <a:prstDash val="sysDot"/>
            <a:round/>
            <a:headEnd type="none" w="med" len="med"/>
            <a:tailEnd type="triangle"/>
          </a:ln>
          <a:effectLst/>
        </p:spPr>
      </p:cxnSp>
      <p:sp>
        <p:nvSpPr>
          <p:cNvPr id="19" name="テキスト ボックス 18">
            <a:extLst>
              <a:ext uri="{FF2B5EF4-FFF2-40B4-BE49-F238E27FC236}">
                <a16:creationId xmlns:a16="http://schemas.microsoft.com/office/drawing/2014/main" id="{E4023E87-62D7-2BDD-6C4E-C3ECEF4622F8}"/>
              </a:ext>
            </a:extLst>
          </p:cNvPr>
          <p:cNvSpPr txBox="1"/>
          <p:nvPr/>
        </p:nvSpPr>
        <p:spPr>
          <a:xfrm>
            <a:off x="5110561" y="2105580"/>
            <a:ext cx="1261884" cy="307777"/>
          </a:xfrm>
          <a:prstGeom prst="rect">
            <a:avLst/>
          </a:prstGeom>
          <a:noFill/>
        </p:spPr>
        <p:txBody>
          <a:bodyPr wrap="none" rtlCol="0">
            <a:spAutoFit/>
          </a:bodyPr>
          <a:lstStyle/>
          <a:p>
            <a:pPr algn="l"/>
            <a:r>
              <a:rPr lang="ja-JP" altLang="en-US" sz="1400" b="1">
                <a:latin typeface="Meiryo" panose="020B0604030504040204" pitchFamily="34" charset="-128"/>
                <a:ea typeface="Meiryo" panose="020B0604030504040204" pitchFamily="34" charset="-128"/>
              </a:rPr>
              <a:t>信頼している</a:t>
            </a:r>
          </a:p>
        </p:txBody>
      </p:sp>
      <p:sp>
        <p:nvSpPr>
          <p:cNvPr id="31" name="テキスト ボックス 30">
            <a:extLst>
              <a:ext uri="{FF2B5EF4-FFF2-40B4-BE49-F238E27FC236}">
                <a16:creationId xmlns:a16="http://schemas.microsoft.com/office/drawing/2014/main" id="{5709C244-AE7A-BE97-E43B-B96BE5373635}"/>
              </a:ext>
            </a:extLst>
          </p:cNvPr>
          <p:cNvSpPr txBox="1"/>
          <p:nvPr/>
        </p:nvSpPr>
        <p:spPr>
          <a:xfrm>
            <a:off x="4864939" y="3396303"/>
            <a:ext cx="1082348" cy="523220"/>
          </a:xfrm>
          <a:prstGeom prst="rect">
            <a:avLst/>
          </a:prstGeom>
          <a:noFill/>
        </p:spPr>
        <p:txBody>
          <a:bodyPr wrap="none" rtlCol="0">
            <a:spAutoFit/>
          </a:bodyPr>
          <a:lstStyle/>
          <a:p>
            <a:pPr algn="l"/>
            <a:r>
              <a:rPr lang="ja-JP" altLang="en-US" sz="1400" b="1">
                <a:latin typeface="Meiryo" panose="020B0604030504040204" pitchFamily="34" charset="-128"/>
                <a:ea typeface="Meiryo" panose="020B0604030504040204" pitchFamily="34" charset="-128"/>
              </a:rPr>
              <a:t>リソースに</a:t>
            </a:r>
            <a:endParaRPr lang="en-US" altLang="ja-JP" sz="1400" b="1">
              <a:latin typeface="Meiryo" panose="020B0604030504040204" pitchFamily="34" charset="-128"/>
              <a:ea typeface="Meiryo" panose="020B0604030504040204" pitchFamily="34" charset="-128"/>
            </a:endParaRPr>
          </a:p>
          <a:p>
            <a:pPr algn="l"/>
            <a:r>
              <a:rPr lang="ja-JP" altLang="en-US" sz="1400" b="1">
                <a:latin typeface="Meiryo" panose="020B0604030504040204" pitchFamily="34" charset="-128"/>
                <a:ea typeface="Meiryo" panose="020B0604030504040204" pitchFamily="34" charset="-128"/>
              </a:rPr>
              <a:t>アクセス</a:t>
            </a:r>
            <a:endParaRPr lang="en-US" altLang="ja-JP" sz="1400" b="1">
              <a:latin typeface="Meiryo" panose="020B0604030504040204" pitchFamily="34" charset="-128"/>
              <a:ea typeface="Meiryo" panose="020B0604030504040204" pitchFamily="34" charset="-128"/>
            </a:endParaRPr>
          </a:p>
        </p:txBody>
      </p:sp>
      <p:sp>
        <p:nvSpPr>
          <p:cNvPr id="33" name="正方形/長方形 32">
            <a:extLst>
              <a:ext uri="{FF2B5EF4-FFF2-40B4-BE49-F238E27FC236}">
                <a16:creationId xmlns:a16="http://schemas.microsoft.com/office/drawing/2014/main" id="{3B240D35-79F0-7060-2E17-A3781A24AAC8}"/>
              </a:ext>
            </a:extLst>
          </p:cNvPr>
          <p:cNvSpPr/>
          <p:nvPr/>
        </p:nvSpPr>
        <p:spPr>
          <a:xfrm>
            <a:off x="6052939" y="4562595"/>
            <a:ext cx="1711910" cy="185656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(RP)</a:t>
            </a:r>
          </a:p>
          <a:p>
            <a:pPr algn="ctr"/>
            <a:r>
              <a:rPr lang="en-US" altLang="ja-JP" sz="1400" b="1">
                <a:latin typeface="Meiryo" panose="020B0604030504040204" pitchFamily="34" charset="-128"/>
                <a:ea typeface="Meiryo" panose="020B0604030504040204" pitchFamily="34" charset="-128"/>
              </a:rPr>
              <a:t>OAuth</a:t>
            </a:r>
          </a:p>
          <a:p>
            <a:pPr algn="ctr"/>
            <a:r>
              <a:rPr lang="ja-JP" altLang="en-US" sz="1400" b="1">
                <a:latin typeface="Meiryo" panose="020B0604030504040204" pitchFamily="34" charset="-128"/>
                <a:ea typeface="Meiryo" panose="020B0604030504040204" pitchFamily="34" charset="-128"/>
              </a:rPr>
              <a:t>クライアント</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sp>
        <p:nvSpPr>
          <p:cNvPr id="34" name="正方形/長方形 33">
            <a:extLst>
              <a:ext uri="{FF2B5EF4-FFF2-40B4-BE49-F238E27FC236}">
                <a16:creationId xmlns:a16="http://schemas.microsoft.com/office/drawing/2014/main" id="{A3972959-47B1-9AFF-B838-95B48D3C5006}"/>
              </a:ext>
            </a:extLst>
          </p:cNvPr>
          <p:cNvSpPr/>
          <p:nvPr/>
        </p:nvSpPr>
        <p:spPr>
          <a:xfrm>
            <a:off x="6300767" y="4733511"/>
            <a:ext cx="1711910" cy="185656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(RP)</a:t>
            </a:r>
          </a:p>
          <a:p>
            <a:pPr algn="ctr"/>
            <a:r>
              <a:rPr lang="en-US" altLang="ja-JP" sz="1400" b="1">
                <a:latin typeface="Meiryo" panose="020B0604030504040204" pitchFamily="34" charset="-128"/>
                <a:ea typeface="Meiryo" panose="020B0604030504040204" pitchFamily="34" charset="-128"/>
              </a:rPr>
              <a:t>OAuth</a:t>
            </a:r>
          </a:p>
          <a:p>
            <a:pPr algn="ctr"/>
            <a:r>
              <a:rPr lang="ja-JP" altLang="en-US" sz="1400" b="1">
                <a:latin typeface="Meiryo" panose="020B0604030504040204" pitchFamily="34" charset="-128"/>
                <a:ea typeface="Meiryo" panose="020B0604030504040204" pitchFamily="34" charset="-128"/>
              </a:rPr>
              <a:t>クライアント</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sp>
        <p:nvSpPr>
          <p:cNvPr id="10" name="縦巻き 9">
            <a:extLst>
              <a:ext uri="{FF2B5EF4-FFF2-40B4-BE49-F238E27FC236}">
                <a16:creationId xmlns:a16="http://schemas.microsoft.com/office/drawing/2014/main" id="{5E309077-C571-4773-75B6-A9B2C0949E10}"/>
              </a:ext>
            </a:extLst>
          </p:cNvPr>
          <p:cNvSpPr/>
          <p:nvPr/>
        </p:nvSpPr>
        <p:spPr>
          <a:xfrm>
            <a:off x="6144823" y="3491668"/>
            <a:ext cx="1152128" cy="595694"/>
          </a:xfrm>
          <a:prstGeom prst="verticalScroll">
            <a:avLst/>
          </a:prstGeom>
          <a:solidFill>
            <a:srgbClr val="7030A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200" b="1">
                <a:solidFill>
                  <a:schemeClr val="bg1"/>
                </a:solidFill>
                <a:latin typeface="Meiryo" panose="020B0604030504040204" pitchFamily="34" charset="-128"/>
                <a:ea typeface="Meiryo" panose="020B0604030504040204" pitchFamily="34" charset="-128"/>
              </a:rPr>
              <a:t>アクセス</a:t>
            </a:r>
            <a:endParaRPr lang="en-US" altLang="ja-JP" sz="1200" b="1">
              <a:solidFill>
                <a:schemeClr val="bg1"/>
              </a:solidFill>
              <a:latin typeface="Meiryo" panose="020B0604030504040204" pitchFamily="34" charset="-128"/>
              <a:ea typeface="Meiryo" panose="020B0604030504040204" pitchFamily="34" charset="-128"/>
            </a:endParaRPr>
          </a:p>
          <a:p>
            <a:pPr algn="ctr"/>
            <a:r>
              <a:rPr lang="ja-JP" altLang="en-US" sz="1200" b="1">
                <a:solidFill>
                  <a:schemeClr val="bg1"/>
                </a:solidFill>
                <a:latin typeface="Meiryo" panose="020B0604030504040204" pitchFamily="34" charset="-128"/>
                <a:ea typeface="Meiryo" panose="020B0604030504040204" pitchFamily="34" charset="-128"/>
              </a:rPr>
              <a:t>トークン</a:t>
            </a:r>
            <a:endParaRPr lang="ja-JP" altLang="en-US" sz="1200" b="1" dirty="0">
              <a:solidFill>
                <a:schemeClr val="bg1"/>
              </a:solidFill>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2A24E502-6B50-2B61-C53D-0EEE1C29EDB9}"/>
              </a:ext>
            </a:extLst>
          </p:cNvPr>
          <p:cNvCxnSpPr>
            <a:cxnSpLocks/>
            <a:stCxn id="5" idx="2"/>
          </p:cNvCxnSpPr>
          <p:nvPr/>
        </p:nvCxnSpPr>
        <p:spPr bwMode="auto">
          <a:xfrm flipH="1">
            <a:off x="7878575" y="3399307"/>
            <a:ext cx="986160" cy="1334204"/>
          </a:xfrm>
          <a:prstGeom prst="straightConnector1">
            <a:avLst/>
          </a:prstGeom>
          <a:noFill/>
          <a:ln w="57150" cap="flat" cmpd="sng" algn="ctr">
            <a:solidFill>
              <a:schemeClr val="tx1"/>
            </a:solidFill>
            <a:prstDash val="solid"/>
            <a:round/>
            <a:headEnd type="none" w="med" len="med"/>
            <a:tailEnd type="triangle"/>
          </a:ln>
          <a:effectLst/>
        </p:spPr>
      </p:cxnSp>
      <p:sp>
        <p:nvSpPr>
          <p:cNvPr id="21" name="縦巻き 20">
            <a:extLst>
              <a:ext uri="{FF2B5EF4-FFF2-40B4-BE49-F238E27FC236}">
                <a16:creationId xmlns:a16="http://schemas.microsoft.com/office/drawing/2014/main" id="{D27E428A-993E-BC20-5498-C9844B715081}"/>
              </a:ext>
            </a:extLst>
          </p:cNvPr>
          <p:cNvSpPr/>
          <p:nvPr/>
        </p:nvSpPr>
        <p:spPr>
          <a:xfrm>
            <a:off x="8030293" y="3703869"/>
            <a:ext cx="1152128" cy="595694"/>
          </a:xfrm>
          <a:prstGeom prst="verticalScroll">
            <a:avLst/>
          </a:prstGeom>
          <a:solidFill>
            <a:srgbClr val="7030A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200" b="1">
                <a:solidFill>
                  <a:schemeClr val="bg1"/>
                </a:solidFill>
                <a:latin typeface="Meiryo" panose="020B0604030504040204" pitchFamily="34" charset="-128"/>
                <a:ea typeface="Meiryo" panose="020B0604030504040204" pitchFamily="34" charset="-128"/>
              </a:rPr>
              <a:t>アクセス</a:t>
            </a:r>
            <a:endParaRPr lang="en-US" altLang="ja-JP" sz="1200" b="1">
              <a:solidFill>
                <a:schemeClr val="bg1"/>
              </a:solidFill>
              <a:latin typeface="Meiryo" panose="020B0604030504040204" pitchFamily="34" charset="-128"/>
              <a:ea typeface="Meiryo" panose="020B0604030504040204" pitchFamily="34" charset="-128"/>
            </a:endParaRPr>
          </a:p>
          <a:p>
            <a:pPr algn="ctr"/>
            <a:r>
              <a:rPr lang="ja-JP" altLang="en-US" sz="1200" b="1">
                <a:solidFill>
                  <a:schemeClr val="bg1"/>
                </a:solidFill>
                <a:latin typeface="Meiryo" panose="020B0604030504040204" pitchFamily="34" charset="-128"/>
                <a:ea typeface="Meiryo" panose="020B0604030504040204" pitchFamily="34" charset="-128"/>
              </a:rPr>
              <a:t>トークン</a:t>
            </a:r>
            <a:endParaRPr lang="ja-JP" altLang="en-US" sz="1200" b="1" dirty="0">
              <a:solidFill>
                <a:schemeClr val="bg1"/>
              </a:solidFill>
              <a:latin typeface="Meiryo" panose="020B0604030504040204" pitchFamily="34" charset="-128"/>
              <a:ea typeface="Meiryo" panose="020B0604030504040204" pitchFamily="34" charset="-128"/>
            </a:endParaRPr>
          </a:p>
        </p:txBody>
      </p:sp>
      <p:sp>
        <p:nvSpPr>
          <p:cNvPr id="6" name="円柱 5">
            <a:extLst>
              <a:ext uri="{FF2B5EF4-FFF2-40B4-BE49-F238E27FC236}">
                <a16:creationId xmlns:a16="http://schemas.microsoft.com/office/drawing/2014/main" id="{75753E8D-2510-33A3-1448-4ED40B33BBC8}"/>
              </a:ext>
            </a:extLst>
          </p:cNvPr>
          <p:cNvSpPr/>
          <p:nvPr/>
        </p:nvSpPr>
        <p:spPr>
          <a:xfrm>
            <a:off x="2292333" y="2821892"/>
            <a:ext cx="1462112" cy="1113361"/>
          </a:xfrm>
          <a:prstGeom prst="can">
            <a:avLst>
              <a:gd name="adj" fmla="val 16352"/>
            </a:avLst>
          </a:prstGeom>
          <a:solidFill>
            <a:schemeClr val="tx1"/>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200" b="1">
              <a:solidFill>
                <a:schemeClr val="bg1"/>
              </a:solidFill>
              <a:latin typeface="Meiryo" panose="020B0604030504040204" pitchFamily="34" charset="-128"/>
              <a:ea typeface="Meiryo" panose="020B0604030504040204" pitchFamily="34" charset="-128"/>
            </a:endParaRPr>
          </a:p>
          <a:p>
            <a:pPr algn="ctr"/>
            <a:r>
              <a:rPr lang="en-US" altLang="ja-JP" sz="1200" b="1">
                <a:solidFill>
                  <a:schemeClr val="bg1"/>
                </a:solidFill>
                <a:latin typeface="Meiryo" panose="020B0604030504040204" pitchFamily="34" charset="-128"/>
                <a:ea typeface="Meiryo" panose="020B0604030504040204" pitchFamily="34" charset="-128"/>
              </a:rPr>
              <a:t>(PR)</a:t>
            </a:r>
          </a:p>
          <a:p>
            <a:pPr algn="ctr"/>
            <a:r>
              <a:rPr lang="ja-JP" altLang="en-US" sz="1200" b="1">
                <a:solidFill>
                  <a:schemeClr val="bg1"/>
                </a:solidFill>
                <a:latin typeface="Meiryo" panose="020B0604030504040204" pitchFamily="34" charset="-128"/>
                <a:ea typeface="Meiryo" panose="020B0604030504040204" pitchFamily="34" charset="-128"/>
              </a:rPr>
              <a:t>保護対象</a:t>
            </a:r>
            <a:endParaRPr lang="en-US" altLang="ja-JP" sz="1200" b="1">
              <a:solidFill>
                <a:schemeClr val="bg1"/>
              </a:solidFill>
              <a:latin typeface="Meiryo" panose="020B0604030504040204" pitchFamily="34" charset="-128"/>
              <a:ea typeface="Meiryo" panose="020B0604030504040204" pitchFamily="34" charset="-128"/>
            </a:endParaRPr>
          </a:p>
          <a:p>
            <a:pPr algn="ctr"/>
            <a:r>
              <a:rPr lang="ja-JP" altLang="en-US" sz="1200" b="1">
                <a:solidFill>
                  <a:schemeClr val="bg1"/>
                </a:solidFill>
                <a:latin typeface="Meiryo" panose="020B0604030504040204" pitchFamily="34" charset="-128"/>
                <a:ea typeface="Meiryo" panose="020B0604030504040204" pitchFamily="34" charset="-128"/>
              </a:rPr>
              <a:t>リソース</a:t>
            </a:r>
            <a:endParaRPr lang="en-US" altLang="ja-JP" sz="1200" b="1">
              <a:solidFill>
                <a:schemeClr val="bg1"/>
              </a:solidFill>
              <a:latin typeface="Meiryo" panose="020B0604030504040204" pitchFamily="34" charset="-128"/>
              <a:ea typeface="Meiryo" panose="020B0604030504040204" pitchFamily="34" charset="-128"/>
            </a:endParaRPr>
          </a:p>
        </p:txBody>
      </p:sp>
      <p:sp>
        <p:nvSpPr>
          <p:cNvPr id="20" name="雲形吹き出し 19">
            <a:extLst>
              <a:ext uri="{FF2B5EF4-FFF2-40B4-BE49-F238E27FC236}">
                <a16:creationId xmlns:a16="http://schemas.microsoft.com/office/drawing/2014/main" id="{EE1F002E-55F7-1867-AAB1-A85023DA3C67}"/>
              </a:ext>
            </a:extLst>
          </p:cNvPr>
          <p:cNvSpPr/>
          <p:nvPr/>
        </p:nvSpPr>
        <p:spPr>
          <a:xfrm>
            <a:off x="8184233" y="1306813"/>
            <a:ext cx="1181225" cy="766937"/>
          </a:xfrm>
          <a:prstGeom prst="cloudCallout">
            <a:avLst>
              <a:gd name="adj1" fmla="val -69304"/>
              <a:gd name="adj2" fmla="val 84783"/>
            </a:avLst>
          </a:prstGeom>
          <a:solidFill>
            <a:schemeClr val="bg1"/>
          </a:solidFill>
          <a:ln w="3810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050" b="1">
                <a:latin typeface="Meiryo" panose="020B0604030504040204" pitchFamily="34" charset="-128"/>
                <a:ea typeface="Meiryo" panose="020B0604030504040204" pitchFamily="34" charset="-128"/>
              </a:rPr>
              <a:t>ポリシー</a:t>
            </a:r>
          </a:p>
        </p:txBody>
      </p:sp>
      <p:sp>
        <p:nvSpPr>
          <p:cNvPr id="23" name="星 7 22">
            <a:extLst>
              <a:ext uri="{FF2B5EF4-FFF2-40B4-BE49-F238E27FC236}">
                <a16:creationId xmlns:a16="http://schemas.microsoft.com/office/drawing/2014/main" id="{63D5E3FC-2EAB-B3EC-F7DD-2B4331CECC46}"/>
              </a:ext>
            </a:extLst>
          </p:cNvPr>
          <p:cNvSpPr/>
          <p:nvPr/>
        </p:nvSpPr>
        <p:spPr>
          <a:xfrm>
            <a:off x="8936133" y="4148181"/>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
        <p:nvSpPr>
          <p:cNvPr id="8" name="星 7 7">
            <a:extLst>
              <a:ext uri="{FF2B5EF4-FFF2-40B4-BE49-F238E27FC236}">
                <a16:creationId xmlns:a16="http://schemas.microsoft.com/office/drawing/2014/main" id="{72B967D2-9749-13CD-4871-8FB529C43A31}"/>
              </a:ext>
            </a:extLst>
          </p:cNvPr>
          <p:cNvSpPr/>
          <p:nvPr/>
        </p:nvSpPr>
        <p:spPr>
          <a:xfrm>
            <a:off x="7108282" y="4005065"/>
            <a:ext cx="139847"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001009506"/>
      </p:ext>
    </p:extLst>
  </p:cSld>
  <p:clrMapOvr>
    <a:masterClrMapping/>
  </p:clrMapOvr>
  <p:transition spd="med" advClick="0"/>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a:t>OAuth 2.0 </a:t>
            </a:r>
            <a:r>
              <a:rPr lang="ja-JP" altLang="en-US"/>
              <a:t>のプロトコル</a:t>
            </a:r>
          </a:p>
        </p:txBody>
      </p:sp>
      <p:sp>
        <p:nvSpPr>
          <p:cNvPr id="40" name="コンテンツ プレースホルダー 39">
            <a:extLst>
              <a:ext uri="{FF2B5EF4-FFF2-40B4-BE49-F238E27FC236}">
                <a16:creationId xmlns:a16="http://schemas.microsoft.com/office/drawing/2014/main" id="{9D4C47B8-2FB2-45E1-D249-FEBC965CFCDB}"/>
              </a:ext>
            </a:extLst>
          </p:cNvPr>
          <p:cNvSpPr>
            <a:spLocks noGrp="1"/>
          </p:cNvSpPr>
          <p:nvPr>
            <p:ph idx="1"/>
          </p:nvPr>
        </p:nvSpPr>
        <p:spPr/>
        <p:txBody>
          <a:bodyPr/>
          <a:lstStyle/>
          <a:p>
            <a:r>
              <a:rPr lang="en-US" altLang="ja-JP"/>
              <a:t> </a:t>
            </a:r>
            <a:endParaRPr lang="ja-JP" altLang="en-US"/>
          </a:p>
        </p:txBody>
      </p:sp>
      <p:cxnSp>
        <p:nvCxnSpPr>
          <p:cNvPr id="12" name="直線コネクタ 11"/>
          <p:cNvCxnSpPr/>
          <p:nvPr/>
        </p:nvCxnSpPr>
        <p:spPr bwMode="auto">
          <a:xfrm>
            <a:off x="2639616" y="1411036"/>
            <a:ext cx="0" cy="5258325"/>
          </a:xfrm>
          <a:prstGeom prst="line">
            <a:avLst/>
          </a:prstGeom>
          <a:noFill/>
          <a:ln w="57150" cap="flat" cmpd="sng" algn="ctr">
            <a:solidFill>
              <a:schemeClr val="tx1"/>
            </a:solidFill>
            <a:prstDash val="sysDot"/>
            <a:round/>
            <a:headEnd type="none" w="med" len="med"/>
            <a:tailEnd type="none" w="med" len="med"/>
          </a:ln>
          <a:effectLst/>
        </p:spPr>
      </p:cxnSp>
      <p:cxnSp>
        <p:nvCxnSpPr>
          <p:cNvPr id="13" name="直線コネクタ 12"/>
          <p:cNvCxnSpPr/>
          <p:nvPr/>
        </p:nvCxnSpPr>
        <p:spPr bwMode="auto">
          <a:xfrm flipH="1">
            <a:off x="4981972" y="1411036"/>
            <a:ext cx="33908" cy="5258325"/>
          </a:xfrm>
          <a:prstGeom prst="line">
            <a:avLst/>
          </a:prstGeom>
          <a:noFill/>
          <a:ln w="57150" cap="flat" cmpd="sng" algn="ctr">
            <a:solidFill>
              <a:schemeClr val="tx1"/>
            </a:solidFill>
            <a:prstDash val="sysDot"/>
            <a:round/>
            <a:headEnd type="none" w="med" len="med"/>
            <a:tailEnd type="none" w="med" len="med"/>
          </a:ln>
          <a:effectLst/>
        </p:spPr>
      </p:cxnSp>
      <p:cxnSp>
        <p:nvCxnSpPr>
          <p:cNvPr id="14" name="直線コネクタ 13"/>
          <p:cNvCxnSpPr/>
          <p:nvPr/>
        </p:nvCxnSpPr>
        <p:spPr bwMode="auto">
          <a:xfrm>
            <a:off x="7392144" y="1411036"/>
            <a:ext cx="0" cy="5258325"/>
          </a:xfrm>
          <a:prstGeom prst="line">
            <a:avLst/>
          </a:prstGeom>
          <a:noFill/>
          <a:ln w="57150" cap="flat" cmpd="sng" algn="ctr">
            <a:solidFill>
              <a:schemeClr val="tx1"/>
            </a:solidFill>
            <a:prstDash val="sysDot"/>
            <a:round/>
            <a:headEnd type="none" w="med" len="med"/>
            <a:tailEnd type="none" w="med" len="med"/>
          </a:ln>
          <a:effectLst/>
        </p:spPr>
      </p:cxnSp>
      <p:cxnSp>
        <p:nvCxnSpPr>
          <p:cNvPr id="37" name="直線矢印コネクタ 36"/>
          <p:cNvCxnSpPr/>
          <p:nvPr/>
        </p:nvCxnSpPr>
        <p:spPr bwMode="auto">
          <a:xfrm>
            <a:off x="4998926" y="6026115"/>
            <a:ext cx="4553459" cy="0"/>
          </a:xfrm>
          <a:prstGeom prst="straightConnector1">
            <a:avLst/>
          </a:prstGeom>
          <a:noFill/>
          <a:ln w="57150" cap="flat" cmpd="sng" algn="ctr">
            <a:solidFill>
              <a:srgbClr val="0070C0"/>
            </a:solidFill>
            <a:prstDash val="solid"/>
            <a:round/>
            <a:headEnd type="none" w="med" len="med"/>
            <a:tailEnd type="triangle"/>
          </a:ln>
          <a:effectLst/>
        </p:spPr>
      </p:cxnSp>
      <p:cxnSp>
        <p:nvCxnSpPr>
          <p:cNvPr id="38" name="直線矢印コネクタ 37"/>
          <p:cNvCxnSpPr/>
          <p:nvPr/>
        </p:nvCxnSpPr>
        <p:spPr bwMode="auto">
          <a:xfrm flipH="1">
            <a:off x="5015880" y="6458163"/>
            <a:ext cx="4536504" cy="10336"/>
          </a:xfrm>
          <a:prstGeom prst="straightConnector1">
            <a:avLst/>
          </a:prstGeom>
          <a:noFill/>
          <a:ln w="57150" cap="flat" cmpd="sng" algn="ctr">
            <a:solidFill>
              <a:srgbClr val="0070C0"/>
            </a:solidFill>
            <a:prstDash val="solid"/>
            <a:round/>
            <a:headEnd type="none" w="med" len="med"/>
            <a:tailEnd type="triangle"/>
          </a:ln>
          <a:effectLst/>
        </p:spPr>
      </p:cxnSp>
      <p:sp>
        <p:nvSpPr>
          <p:cNvPr id="41" name="正方形/長方形 40"/>
          <p:cNvSpPr/>
          <p:nvPr/>
        </p:nvSpPr>
        <p:spPr>
          <a:xfrm>
            <a:off x="3128021" y="1519489"/>
            <a:ext cx="2574032" cy="276999"/>
          </a:xfrm>
          <a:prstGeom prst="rect">
            <a:avLst/>
          </a:prstGeom>
        </p:spPr>
        <p:txBody>
          <a:bodyPr wrap="square">
            <a:spAutoFit/>
          </a:bodyPr>
          <a:lstStyle/>
          <a:p>
            <a:r>
              <a:rPr lang="ja-JP" altLang="en-US" sz="1200" b="1">
                <a:latin typeface="Meiryo" charset="-128"/>
                <a:ea typeface="Meiryo" charset="-128"/>
                <a:cs typeface="Meiryo" charset="-128"/>
              </a:rPr>
              <a:t>ログインボタン</a:t>
            </a:r>
          </a:p>
        </p:txBody>
      </p:sp>
      <p:sp>
        <p:nvSpPr>
          <p:cNvPr id="49" name="正方形/長方形 48"/>
          <p:cNvSpPr/>
          <p:nvPr/>
        </p:nvSpPr>
        <p:spPr>
          <a:xfrm>
            <a:off x="5524562" y="5663621"/>
            <a:ext cx="2936879" cy="276999"/>
          </a:xfrm>
          <a:prstGeom prst="rect">
            <a:avLst/>
          </a:prstGeom>
        </p:spPr>
        <p:txBody>
          <a:bodyPr wrap="square">
            <a:spAutoFit/>
          </a:bodyPr>
          <a:lstStyle/>
          <a:p>
            <a:r>
              <a:rPr lang="en-US" altLang="ja-JP" sz="1200" b="1">
                <a:latin typeface="Meiryo" charset="-128"/>
                <a:ea typeface="Meiryo" charset="-128"/>
                <a:cs typeface="Meiryo" charset="-128"/>
              </a:rPr>
              <a:t>API</a:t>
            </a:r>
            <a:r>
              <a:rPr lang="ja-JP" altLang="en-US" sz="1200" b="1">
                <a:latin typeface="Meiryo" charset="-128"/>
                <a:ea typeface="Meiryo" charset="-128"/>
                <a:cs typeface="Meiryo" charset="-128"/>
              </a:rPr>
              <a:t>リクエスト</a:t>
            </a:r>
          </a:p>
        </p:txBody>
      </p:sp>
      <p:sp>
        <p:nvSpPr>
          <p:cNvPr id="50" name="正方形/長方形 49"/>
          <p:cNvSpPr/>
          <p:nvPr/>
        </p:nvSpPr>
        <p:spPr>
          <a:xfrm>
            <a:off x="5474701" y="6134569"/>
            <a:ext cx="3767068" cy="276999"/>
          </a:xfrm>
          <a:prstGeom prst="rect">
            <a:avLst/>
          </a:prstGeom>
        </p:spPr>
        <p:txBody>
          <a:bodyPr wrap="square">
            <a:spAutoFit/>
          </a:bodyPr>
          <a:lstStyle/>
          <a:p>
            <a:r>
              <a:rPr lang="en-US" altLang="ja-JP" sz="1200" b="1">
                <a:latin typeface="Meiryo" charset="-128"/>
                <a:ea typeface="Meiryo" charset="-128"/>
                <a:cs typeface="Meiryo" charset="-128"/>
              </a:rPr>
              <a:t>API</a:t>
            </a:r>
            <a:r>
              <a:rPr lang="ja-JP" altLang="en-US" sz="1200" b="1">
                <a:latin typeface="Meiryo" charset="-128"/>
                <a:ea typeface="Meiryo" charset="-128"/>
                <a:cs typeface="Meiryo" charset="-128"/>
              </a:rPr>
              <a:t>レスポンス</a:t>
            </a:r>
          </a:p>
        </p:txBody>
      </p:sp>
      <p:cxnSp>
        <p:nvCxnSpPr>
          <p:cNvPr id="115" name="直線コネクタ 114"/>
          <p:cNvCxnSpPr/>
          <p:nvPr/>
        </p:nvCxnSpPr>
        <p:spPr bwMode="auto">
          <a:xfrm flipH="1">
            <a:off x="9552384" y="1419643"/>
            <a:ext cx="9364" cy="5258325"/>
          </a:xfrm>
          <a:prstGeom prst="line">
            <a:avLst/>
          </a:prstGeom>
          <a:noFill/>
          <a:ln w="57150" cap="flat" cmpd="sng" algn="ctr">
            <a:solidFill>
              <a:schemeClr val="tx1"/>
            </a:solidFill>
            <a:prstDash val="sysDot"/>
            <a:round/>
            <a:headEnd type="none" w="med" len="med"/>
            <a:tailEnd type="none" w="med" len="med"/>
          </a:ln>
          <a:effectLst/>
        </p:spPr>
      </p:cxnSp>
      <p:sp>
        <p:nvSpPr>
          <p:cNvPr id="3" name="正方形/長方形 2">
            <a:extLst>
              <a:ext uri="{FF2B5EF4-FFF2-40B4-BE49-F238E27FC236}">
                <a16:creationId xmlns:a16="http://schemas.microsoft.com/office/drawing/2014/main" id="{FB71DCD6-7FF4-7F9F-C7AB-3B771A13BF15}"/>
              </a:ext>
            </a:extLst>
          </p:cNvPr>
          <p:cNvSpPr/>
          <p:nvPr/>
        </p:nvSpPr>
        <p:spPr>
          <a:xfrm>
            <a:off x="5025111" y="4322699"/>
            <a:ext cx="2936879" cy="276999"/>
          </a:xfrm>
          <a:prstGeom prst="rect">
            <a:avLst/>
          </a:prstGeom>
        </p:spPr>
        <p:txBody>
          <a:bodyPr wrap="square">
            <a:spAutoFit/>
          </a:bodyPr>
          <a:lstStyle/>
          <a:p>
            <a:r>
              <a:rPr lang="ja-JP" altLang="en-US" sz="1200" b="1">
                <a:latin typeface="Meiryo" charset="-128"/>
                <a:ea typeface="Meiryo" charset="-128"/>
                <a:cs typeface="Meiryo" charset="-128"/>
              </a:rPr>
              <a:t>トークンリクエスト</a:t>
            </a:r>
          </a:p>
        </p:txBody>
      </p:sp>
      <p:sp>
        <p:nvSpPr>
          <p:cNvPr id="4" name="正方形/長方形 3">
            <a:extLst>
              <a:ext uri="{FF2B5EF4-FFF2-40B4-BE49-F238E27FC236}">
                <a16:creationId xmlns:a16="http://schemas.microsoft.com/office/drawing/2014/main" id="{8B399D9A-9D9F-AF35-AD99-4286C3AF86EA}"/>
              </a:ext>
            </a:extLst>
          </p:cNvPr>
          <p:cNvSpPr/>
          <p:nvPr/>
        </p:nvSpPr>
        <p:spPr>
          <a:xfrm>
            <a:off x="5007431" y="4756489"/>
            <a:ext cx="2936879" cy="276999"/>
          </a:xfrm>
          <a:prstGeom prst="rect">
            <a:avLst/>
          </a:prstGeom>
        </p:spPr>
        <p:txBody>
          <a:bodyPr wrap="square">
            <a:spAutoFit/>
          </a:bodyPr>
          <a:lstStyle/>
          <a:p>
            <a:r>
              <a:rPr lang="ja-JP" altLang="en-US" sz="1200" b="1">
                <a:latin typeface="Meiryo" charset="-128"/>
                <a:ea typeface="Meiryo" charset="-128"/>
                <a:cs typeface="Meiryo" charset="-128"/>
              </a:rPr>
              <a:t>トークンレスポンス</a:t>
            </a:r>
          </a:p>
        </p:txBody>
      </p:sp>
      <p:cxnSp>
        <p:nvCxnSpPr>
          <p:cNvPr id="5" name="直線矢印コネクタ 4">
            <a:extLst>
              <a:ext uri="{FF2B5EF4-FFF2-40B4-BE49-F238E27FC236}">
                <a16:creationId xmlns:a16="http://schemas.microsoft.com/office/drawing/2014/main" id="{4DD40154-F8B6-2531-7583-97359857224E}"/>
              </a:ext>
            </a:extLst>
          </p:cNvPr>
          <p:cNvCxnSpPr/>
          <p:nvPr/>
        </p:nvCxnSpPr>
        <p:spPr bwMode="auto">
          <a:xfrm flipH="1" flipV="1">
            <a:off x="2639616" y="2276873"/>
            <a:ext cx="2376264" cy="22557"/>
          </a:xfrm>
          <a:prstGeom prst="straightConnector1">
            <a:avLst/>
          </a:prstGeom>
          <a:noFill/>
          <a:ln w="57150" cap="flat" cmpd="sng" algn="ctr">
            <a:solidFill>
              <a:schemeClr val="tx1"/>
            </a:solidFill>
            <a:prstDash val="solid"/>
            <a:round/>
            <a:headEnd type="none" w="med" len="med"/>
            <a:tailEnd type="triangle"/>
          </a:ln>
          <a:effectLst/>
        </p:spPr>
      </p:cxnSp>
      <p:cxnSp>
        <p:nvCxnSpPr>
          <p:cNvPr id="7" name="直線矢印コネクタ 6">
            <a:extLst>
              <a:ext uri="{FF2B5EF4-FFF2-40B4-BE49-F238E27FC236}">
                <a16:creationId xmlns:a16="http://schemas.microsoft.com/office/drawing/2014/main" id="{43B72C7E-0986-E9F1-7AF9-C0629D299A72}"/>
              </a:ext>
            </a:extLst>
          </p:cNvPr>
          <p:cNvCxnSpPr/>
          <p:nvPr/>
        </p:nvCxnSpPr>
        <p:spPr bwMode="auto">
          <a:xfrm>
            <a:off x="2673524" y="1844824"/>
            <a:ext cx="2342356" cy="0"/>
          </a:xfrm>
          <a:prstGeom prst="straightConnector1">
            <a:avLst/>
          </a:prstGeom>
          <a:noFill/>
          <a:ln w="57150" cap="flat" cmpd="sng" algn="ctr">
            <a:solidFill>
              <a:schemeClr val="tx1"/>
            </a:solidFill>
            <a:prstDash val="solid"/>
            <a:round/>
            <a:headEnd type="none" w="med" len="med"/>
            <a:tailEnd type="triangle"/>
          </a:ln>
          <a:effectLst/>
        </p:spPr>
      </p:cxnSp>
      <p:cxnSp>
        <p:nvCxnSpPr>
          <p:cNvPr id="11" name="直線矢印コネクタ 10">
            <a:extLst>
              <a:ext uri="{FF2B5EF4-FFF2-40B4-BE49-F238E27FC236}">
                <a16:creationId xmlns:a16="http://schemas.microsoft.com/office/drawing/2014/main" id="{746B22B0-DDC3-D109-6D59-501A35A0E4A9}"/>
              </a:ext>
            </a:extLst>
          </p:cNvPr>
          <p:cNvCxnSpPr>
            <a:cxnSpLocks/>
            <a:endCxn id="6" idx="2"/>
          </p:cNvCxnSpPr>
          <p:nvPr/>
        </p:nvCxnSpPr>
        <p:spPr bwMode="auto">
          <a:xfrm>
            <a:off x="2639617" y="2731175"/>
            <a:ext cx="4591557" cy="21469"/>
          </a:xfrm>
          <a:prstGeom prst="straightConnector1">
            <a:avLst/>
          </a:prstGeom>
          <a:noFill/>
          <a:ln w="57150"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19C4BB30-564D-4A6C-FA65-0B59BF1AB713}"/>
              </a:ext>
            </a:extLst>
          </p:cNvPr>
          <p:cNvCxnSpPr/>
          <p:nvPr/>
        </p:nvCxnSpPr>
        <p:spPr bwMode="auto">
          <a:xfrm>
            <a:off x="2639617" y="3228867"/>
            <a:ext cx="4718619" cy="98"/>
          </a:xfrm>
          <a:prstGeom prst="straightConnector1">
            <a:avLst/>
          </a:prstGeom>
          <a:noFill/>
          <a:ln w="57150" cap="flat" cmpd="sng" algn="ctr">
            <a:solidFill>
              <a:schemeClr val="tx1"/>
            </a:solidFill>
            <a:prstDash val="solid"/>
            <a:round/>
            <a:headEnd type="triangle" w="med" len="med"/>
            <a:tailEnd type="triangle" w="med" len="med"/>
          </a:ln>
          <a:effectLst/>
        </p:spPr>
      </p:cxnSp>
      <p:cxnSp>
        <p:nvCxnSpPr>
          <p:cNvPr id="16" name="直線矢印コネクタ 15">
            <a:extLst>
              <a:ext uri="{FF2B5EF4-FFF2-40B4-BE49-F238E27FC236}">
                <a16:creationId xmlns:a16="http://schemas.microsoft.com/office/drawing/2014/main" id="{4B9C8B2D-45F2-965A-D9DA-F94018752539}"/>
              </a:ext>
            </a:extLst>
          </p:cNvPr>
          <p:cNvCxnSpPr/>
          <p:nvPr/>
        </p:nvCxnSpPr>
        <p:spPr bwMode="auto">
          <a:xfrm flipH="1">
            <a:off x="2658076" y="3688571"/>
            <a:ext cx="4734068" cy="19006"/>
          </a:xfrm>
          <a:prstGeom prst="straightConnector1">
            <a:avLst/>
          </a:prstGeom>
          <a:noFill/>
          <a:ln w="57150" cap="flat" cmpd="sng" algn="ctr">
            <a:solidFill>
              <a:schemeClr val="tx1"/>
            </a:solidFill>
            <a:prstDash val="solid"/>
            <a:round/>
            <a:headEnd type="none" w="med" len="med"/>
            <a:tailEnd type="triangle"/>
          </a:ln>
          <a:effectLst/>
        </p:spPr>
      </p:cxnSp>
      <p:cxnSp>
        <p:nvCxnSpPr>
          <p:cNvPr id="17" name="直線矢印コネクタ 16">
            <a:extLst>
              <a:ext uri="{FF2B5EF4-FFF2-40B4-BE49-F238E27FC236}">
                <a16:creationId xmlns:a16="http://schemas.microsoft.com/office/drawing/2014/main" id="{42BC4608-488F-94D0-59F9-649AF142FE0C}"/>
              </a:ext>
            </a:extLst>
          </p:cNvPr>
          <p:cNvCxnSpPr>
            <a:cxnSpLocks/>
            <a:endCxn id="10" idx="2"/>
          </p:cNvCxnSpPr>
          <p:nvPr/>
        </p:nvCxnSpPr>
        <p:spPr bwMode="auto">
          <a:xfrm flipV="1">
            <a:off x="2673525" y="4221089"/>
            <a:ext cx="2147477" cy="24263"/>
          </a:xfrm>
          <a:prstGeom prst="straightConnector1">
            <a:avLst/>
          </a:prstGeom>
          <a:noFill/>
          <a:ln w="57150" cap="flat" cmpd="sng" algn="ctr">
            <a:solidFill>
              <a:schemeClr val="tx1"/>
            </a:solidFill>
            <a:prstDash val="solid"/>
            <a:round/>
            <a:headEnd type="none" w="med" len="med"/>
            <a:tailEnd type="triangle"/>
          </a:ln>
          <a:effectLst/>
        </p:spPr>
      </p:cxnSp>
      <p:cxnSp>
        <p:nvCxnSpPr>
          <p:cNvPr id="18" name="直線矢印コネクタ 17">
            <a:extLst>
              <a:ext uri="{FF2B5EF4-FFF2-40B4-BE49-F238E27FC236}">
                <a16:creationId xmlns:a16="http://schemas.microsoft.com/office/drawing/2014/main" id="{FC9CAE3C-33A0-C37E-0E1F-A835CAF76551}"/>
              </a:ext>
            </a:extLst>
          </p:cNvPr>
          <p:cNvCxnSpPr>
            <a:cxnSpLocks/>
            <a:endCxn id="26" idx="2"/>
          </p:cNvCxnSpPr>
          <p:nvPr/>
        </p:nvCxnSpPr>
        <p:spPr bwMode="auto">
          <a:xfrm flipV="1">
            <a:off x="5015881" y="4634292"/>
            <a:ext cx="2196369" cy="18844"/>
          </a:xfrm>
          <a:prstGeom prst="straightConnector1">
            <a:avLst/>
          </a:prstGeom>
          <a:noFill/>
          <a:ln w="57150" cap="flat" cmpd="sng" algn="ctr">
            <a:solidFill>
              <a:schemeClr val="tx1"/>
            </a:solidFill>
            <a:prstDash val="solid"/>
            <a:round/>
            <a:headEnd type="none" w="med" len="med"/>
            <a:tailEnd type="triangle"/>
          </a:ln>
          <a:effectLst/>
        </p:spPr>
      </p:cxnSp>
      <p:sp>
        <p:nvSpPr>
          <p:cNvPr id="19" name="正方形/長方形 18">
            <a:extLst>
              <a:ext uri="{FF2B5EF4-FFF2-40B4-BE49-F238E27FC236}">
                <a16:creationId xmlns:a16="http://schemas.microsoft.com/office/drawing/2014/main" id="{6D220014-DEDE-CD81-8378-CACCF34E4922}"/>
              </a:ext>
            </a:extLst>
          </p:cNvPr>
          <p:cNvSpPr/>
          <p:nvPr/>
        </p:nvSpPr>
        <p:spPr>
          <a:xfrm>
            <a:off x="3128021" y="1960876"/>
            <a:ext cx="2641847" cy="276999"/>
          </a:xfrm>
          <a:prstGeom prst="rect">
            <a:avLst/>
          </a:prstGeom>
        </p:spPr>
        <p:txBody>
          <a:bodyPr wrap="square">
            <a:spAutoFit/>
          </a:bodyPr>
          <a:lstStyle/>
          <a:p>
            <a:r>
              <a:rPr lang="ja-JP" altLang="en-US" sz="1200" b="1">
                <a:latin typeface="Meiryo" charset="-128"/>
                <a:ea typeface="Meiryo" charset="-128"/>
                <a:cs typeface="Meiryo" charset="-128"/>
              </a:rPr>
              <a:t>認可サーバにリダイレクト</a:t>
            </a:r>
          </a:p>
        </p:txBody>
      </p:sp>
      <p:sp>
        <p:nvSpPr>
          <p:cNvPr id="20" name="正方形/長方形 19">
            <a:extLst>
              <a:ext uri="{FF2B5EF4-FFF2-40B4-BE49-F238E27FC236}">
                <a16:creationId xmlns:a16="http://schemas.microsoft.com/office/drawing/2014/main" id="{1048D757-FBC1-79E5-50DB-382E1F3013C9}"/>
              </a:ext>
            </a:extLst>
          </p:cNvPr>
          <p:cNvSpPr/>
          <p:nvPr/>
        </p:nvSpPr>
        <p:spPr>
          <a:xfrm>
            <a:off x="5257425" y="2394295"/>
            <a:ext cx="1918695" cy="276999"/>
          </a:xfrm>
          <a:prstGeom prst="rect">
            <a:avLst/>
          </a:prstGeom>
        </p:spPr>
        <p:txBody>
          <a:bodyPr wrap="square">
            <a:spAutoFit/>
          </a:bodyPr>
          <a:lstStyle/>
          <a:p>
            <a:r>
              <a:rPr lang="ja-JP" altLang="en-US" sz="1200" b="1">
                <a:latin typeface="Meiryo" charset="-128"/>
                <a:ea typeface="Meiryo" charset="-128"/>
                <a:cs typeface="Meiryo" charset="-128"/>
              </a:rPr>
              <a:t>認可リクエスト</a:t>
            </a:r>
          </a:p>
        </p:txBody>
      </p:sp>
      <p:sp>
        <p:nvSpPr>
          <p:cNvPr id="23" name="正方形/長方形 22">
            <a:extLst>
              <a:ext uri="{FF2B5EF4-FFF2-40B4-BE49-F238E27FC236}">
                <a16:creationId xmlns:a16="http://schemas.microsoft.com/office/drawing/2014/main" id="{AD161265-09B0-4AA9-006D-6A6717D67BD0}"/>
              </a:ext>
            </a:extLst>
          </p:cNvPr>
          <p:cNvSpPr/>
          <p:nvPr/>
        </p:nvSpPr>
        <p:spPr>
          <a:xfrm>
            <a:off x="4438230" y="2831669"/>
            <a:ext cx="2641847" cy="276999"/>
          </a:xfrm>
          <a:prstGeom prst="rect">
            <a:avLst/>
          </a:prstGeom>
          <a:solidFill>
            <a:schemeClr val="bg1"/>
          </a:solidFill>
        </p:spPr>
        <p:txBody>
          <a:bodyPr wrap="square">
            <a:spAutoFit/>
          </a:bodyPr>
          <a:lstStyle/>
          <a:p>
            <a:r>
              <a:rPr lang="en-US" altLang="ja-JP" sz="1200" b="1">
                <a:latin typeface="Meiryo" charset="-128"/>
                <a:ea typeface="Meiryo" charset="-128"/>
                <a:cs typeface="Meiryo" charset="-128"/>
              </a:rPr>
              <a:t>End-User</a:t>
            </a:r>
            <a:r>
              <a:rPr lang="ja-JP" altLang="en-US" sz="1200" b="1">
                <a:latin typeface="Meiryo" charset="-128"/>
                <a:ea typeface="Meiryo" charset="-128"/>
                <a:cs typeface="Meiryo" charset="-128"/>
              </a:rPr>
              <a:t>認証</a:t>
            </a:r>
            <a:r>
              <a:rPr lang="en-US" altLang="ja-JP" sz="1200" b="1">
                <a:latin typeface="Meiryo" charset="-128"/>
                <a:ea typeface="Meiryo" charset="-128"/>
                <a:cs typeface="Meiryo" charset="-128"/>
              </a:rPr>
              <a:t> &amp; </a:t>
            </a:r>
            <a:r>
              <a:rPr lang="ja-JP" altLang="en-US" sz="1200" b="1">
                <a:latin typeface="Meiryo" charset="-128"/>
                <a:ea typeface="Meiryo" charset="-128"/>
                <a:cs typeface="Meiryo" charset="-128"/>
              </a:rPr>
              <a:t>承認</a:t>
            </a:r>
          </a:p>
        </p:txBody>
      </p:sp>
      <p:sp>
        <p:nvSpPr>
          <p:cNvPr id="24" name="正方形/長方形 23">
            <a:extLst>
              <a:ext uri="{FF2B5EF4-FFF2-40B4-BE49-F238E27FC236}">
                <a16:creationId xmlns:a16="http://schemas.microsoft.com/office/drawing/2014/main" id="{BEB5AA15-3CF7-8F42-E701-ACD3C641F5C8}"/>
              </a:ext>
            </a:extLst>
          </p:cNvPr>
          <p:cNvSpPr/>
          <p:nvPr/>
        </p:nvSpPr>
        <p:spPr>
          <a:xfrm>
            <a:off x="4455266" y="3282983"/>
            <a:ext cx="2936879" cy="276999"/>
          </a:xfrm>
          <a:prstGeom prst="rect">
            <a:avLst/>
          </a:prstGeom>
          <a:solidFill>
            <a:schemeClr val="bg1"/>
          </a:solidFill>
        </p:spPr>
        <p:txBody>
          <a:bodyPr wrap="square">
            <a:spAutoFit/>
          </a:bodyPr>
          <a:lstStyle/>
          <a:p>
            <a:r>
              <a:rPr lang="ja-JP" altLang="en-US" sz="1200" b="1">
                <a:latin typeface="Meiryo" charset="-128"/>
                <a:ea typeface="Meiryo" charset="-128"/>
                <a:cs typeface="Meiryo" charset="-128"/>
              </a:rPr>
              <a:t>クライアントにリダイレクト</a:t>
            </a:r>
          </a:p>
        </p:txBody>
      </p:sp>
      <p:sp>
        <p:nvSpPr>
          <p:cNvPr id="25" name="正方形/長方形 24">
            <a:extLst>
              <a:ext uri="{FF2B5EF4-FFF2-40B4-BE49-F238E27FC236}">
                <a16:creationId xmlns:a16="http://schemas.microsoft.com/office/drawing/2014/main" id="{B62F7253-8558-9821-CDDC-39ECB3281797}"/>
              </a:ext>
            </a:extLst>
          </p:cNvPr>
          <p:cNvSpPr/>
          <p:nvPr/>
        </p:nvSpPr>
        <p:spPr>
          <a:xfrm>
            <a:off x="2866897" y="3766736"/>
            <a:ext cx="2936879" cy="276999"/>
          </a:xfrm>
          <a:prstGeom prst="rect">
            <a:avLst/>
          </a:prstGeom>
        </p:spPr>
        <p:txBody>
          <a:bodyPr wrap="square">
            <a:spAutoFit/>
          </a:bodyPr>
          <a:lstStyle/>
          <a:p>
            <a:r>
              <a:rPr lang="ja-JP" altLang="en-US" sz="1200" b="1">
                <a:latin typeface="Meiryo" charset="-128"/>
                <a:ea typeface="Meiryo" charset="-128"/>
                <a:cs typeface="Meiryo" charset="-128"/>
              </a:rPr>
              <a:t>認可レスポンス</a:t>
            </a:r>
          </a:p>
        </p:txBody>
      </p:sp>
      <p:sp>
        <p:nvSpPr>
          <p:cNvPr id="27" name="正方形/長方形 26">
            <a:extLst>
              <a:ext uri="{FF2B5EF4-FFF2-40B4-BE49-F238E27FC236}">
                <a16:creationId xmlns:a16="http://schemas.microsoft.com/office/drawing/2014/main" id="{E7270DFC-F281-D7B2-01AB-A5DB98FA9A07}"/>
              </a:ext>
            </a:extLst>
          </p:cNvPr>
          <p:cNvSpPr/>
          <p:nvPr/>
        </p:nvSpPr>
        <p:spPr>
          <a:xfrm>
            <a:off x="2572798" y="2330894"/>
            <a:ext cx="138826" cy="450035"/>
          </a:xfrm>
          <a:prstGeom prst="rect">
            <a:avLst/>
          </a:prstGeom>
          <a:solidFill>
            <a:schemeClr val="bg1"/>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30" name="正方形/長方形 29">
            <a:extLst>
              <a:ext uri="{FF2B5EF4-FFF2-40B4-BE49-F238E27FC236}">
                <a16:creationId xmlns:a16="http://schemas.microsoft.com/office/drawing/2014/main" id="{C166E9BD-C1BD-AD17-5667-E41EF553AC9C}"/>
              </a:ext>
            </a:extLst>
          </p:cNvPr>
          <p:cNvSpPr/>
          <p:nvPr/>
        </p:nvSpPr>
        <p:spPr>
          <a:xfrm>
            <a:off x="2582423" y="3771054"/>
            <a:ext cx="138826" cy="450035"/>
          </a:xfrm>
          <a:prstGeom prst="rect">
            <a:avLst/>
          </a:prstGeom>
          <a:solidFill>
            <a:schemeClr val="bg1"/>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cxnSp>
        <p:nvCxnSpPr>
          <p:cNvPr id="33" name="直線矢印コネクタ 32">
            <a:extLst>
              <a:ext uri="{FF2B5EF4-FFF2-40B4-BE49-F238E27FC236}">
                <a16:creationId xmlns:a16="http://schemas.microsoft.com/office/drawing/2014/main" id="{0D382BF8-E230-081C-2F62-98DC3FA6D888}"/>
              </a:ext>
            </a:extLst>
          </p:cNvPr>
          <p:cNvCxnSpPr/>
          <p:nvPr/>
        </p:nvCxnSpPr>
        <p:spPr bwMode="auto">
          <a:xfrm flipH="1" flipV="1">
            <a:off x="4998925" y="5238448"/>
            <a:ext cx="2376264" cy="22557"/>
          </a:xfrm>
          <a:prstGeom prst="straightConnector1">
            <a:avLst/>
          </a:prstGeom>
          <a:noFill/>
          <a:ln w="57150" cap="flat" cmpd="sng" algn="ctr">
            <a:solidFill>
              <a:schemeClr val="tx1"/>
            </a:solidFill>
            <a:prstDash val="solid"/>
            <a:round/>
            <a:headEnd type="none" w="med" len="med"/>
            <a:tailEnd type="triangle"/>
          </a:ln>
          <a:effectLst/>
        </p:spPr>
      </p:cxnSp>
      <p:sp>
        <p:nvSpPr>
          <p:cNvPr id="36" name="縦巻き 35">
            <a:extLst>
              <a:ext uri="{FF2B5EF4-FFF2-40B4-BE49-F238E27FC236}">
                <a16:creationId xmlns:a16="http://schemas.microsoft.com/office/drawing/2014/main" id="{A2781461-0215-ADF4-09EC-CA7ACB944CFA}"/>
              </a:ext>
            </a:extLst>
          </p:cNvPr>
          <p:cNvSpPr/>
          <p:nvPr/>
        </p:nvSpPr>
        <p:spPr>
          <a:xfrm>
            <a:off x="5590815" y="5107927"/>
            <a:ext cx="1279017" cy="562425"/>
          </a:xfrm>
          <a:prstGeom prst="verticalScroll">
            <a:avLst/>
          </a:prstGeom>
          <a:solidFill>
            <a:srgbClr val="7030A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100" b="1">
                <a:solidFill>
                  <a:schemeClr val="bg1"/>
                </a:solidFill>
                <a:latin typeface="Meiryo" panose="020B0604030504040204" pitchFamily="34" charset="-128"/>
                <a:ea typeface="Meiryo" panose="020B0604030504040204" pitchFamily="34" charset="-128"/>
              </a:rPr>
              <a:t>アクセス</a:t>
            </a:r>
            <a:endParaRPr lang="en-US" altLang="ja-JP" sz="1100" b="1">
              <a:solidFill>
                <a:schemeClr val="bg1"/>
              </a:solidFill>
              <a:latin typeface="Meiryo" panose="020B0604030504040204" pitchFamily="34" charset="-128"/>
              <a:ea typeface="Meiryo" panose="020B0604030504040204" pitchFamily="34" charset="-128"/>
            </a:endParaRPr>
          </a:p>
          <a:p>
            <a:pPr algn="ctr"/>
            <a:r>
              <a:rPr lang="ja-JP" altLang="en-US" sz="1100" b="1">
                <a:solidFill>
                  <a:schemeClr val="bg1"/>
                </a:solidFill>
                <a:latin typeface="Meiryo" panose="020B0604030504040204" pitchFamily="34" charset="-128"/>
                <a:ea typeface="Meiryo" panose="020B0604030504040204" pitchFamily="34" charset="-128"/>
              </a:rPr>
              <a:t>トークン</a:t>
            </a:r>
          </a:p>
        </p:txBody>
      </p:sp>
      <p:sp>
        <p:nvSpPr>
          <p:cNvPr id="39" name="縦巻き 38">
            <a:extLst>
              <a:ext uri="{FF2B5EF4-FFF2-40B4-BE49-F238E27FC236}">
                <a16:creationId xmlns:a16="http://schemas.microsoft.com/office/drawing/2014/main" id="{C693EB01-E97E-290C-A7B7-B5AB283DCE6E}"/>
              </a:ext>
            </a:extLst>
          </p:cNvPr>
          <p:cNvSpPr/>
          <p:nvPr/>
        </p:nvSpPr>
        <p:spPr>
          <a:xfrm>
            <a:off x="3809435" y="5777742"/>
            <a:ext cx="1279017" cy="562425"/>
          </a:xfrm>
          <a:prstGeom prst="verticalScroll">
            <a:avLst/>
          </a:prstGeom>
          <a:solidFill>
            <a:srgbClr val="7030A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100" b="1">
                <a:solidFill>
                  <a:schemeClr val="bg1"/>
                </a:solidFill>
                <a:latin typeface="Meiryo" panose="020B0604030504040204" pitchFamily="34" charset="-128"/>
                <a:ea typeface="Meiryo" panose="020B0604030504040204" pitchFamily="34" charset="-128"/>
              </a:rPr>
              <a:t>アクセス</a:t>
            </a:r>
            <a:endParaRPr lang="en-US" altLang="ja-JP" sz="1100" b="1">
              <a:solidFill>
                <a:schemeClr val="bg1"/>
              </a:solidFill>
              <a:latin typeface="Meiryo" panose="020B0604030504040204" pitchFamily="34" charset="-128"/>
              <a:ea typeface="Meiryo" panose="020B0604030504040204" pitchFamily="34" charset="-128"/>
            </a:endParaRPr>
          </a:p>
          <a:p>
            <a:pPr algn="ctr"/>
            <a:r>
              <a:rPr lang="ja-JP" altLang="en-US" sz="1100" b="1">
                <a:solidFill>
                  <a:schemeClr val="bg1"/>
                </a:solidFill>
                <a:latin typeface="Meiryo" panose="020B0604030504040204" pitchFamily="34" charset="-128"/>
                <a:ea typeface="Meiryo" panose="020B0604030504040204" pitchFamily="34" charset="-128"/>
              </a:rPr>
              <a:t>トークン</a:t>
            </a:r>
          </a:p>
        </p:txBody>
      </p:sp>
      <p:sp>
        <p:nvSpPr>
          <p:cNvPr id="51" name="正方形/長方形 50">
            <a:extLst>
              <a:ext uri="{FF2B5EF4-FFF2-40B4-BE49-F238E27FC236}">
                <a16:creationId xmlns:a16="http://schemas.microsoft.com/office/drawing/2014/main" id="{D7EEAC7F-D154-8637-D02A-2DAAB57F0D5F}"/>
              </a:ext>
            </a:extLst>
          </p:cNvPr>
          <p:cNvSpPr/>
          <p:nvPr/>
        </p:nvSpPr>
        <p:spPr>
          <a:xfrm>
            <a:off x="1631504" y="826259"/>
            <a:ext cx="2016224" cy="523220"/>
          </a:xfrm>
          <a:prstGeom prst="rect">
            <a:avLst/>
          </a:prstGeom>
          <a:ln w="57150">
            <a:solidFill>
              <a:schemeClr val="tx1"/>
            </a:solidFill>
          </a:ln>
        </p:spPr>
        <p:txBody>
          <a:bodyPr wrap="square" rtlCol="0" anchor="ctr">
            <a:spAutoFit/>
          </a:bodyPr>
          <a:lstStyle/>
          <a:p>
            <a:pPr algn="ctr"/>
            <a:r>
              <a:rPr lang="ja-JP" altLang="en-US" sz="1400"/>
              <a:t>リソースオーナー</a:t>
            </a:r>
            <a:endParaRPr lang="en-US" altLang="ja-JP" sz="1400"/>
          </a:p>
          <a:p>
            <a:pPr algn="ctr"/>
            <a:r>
              <a:rPr lang="en-US" altLang="ja-JP" sz="1400"/>
              <a:t>RO</a:t>
            </a:r>
            <a:endParaRPr lang="ja-JP" altLang="en-US" sz="1400" b="1">
              <a:latin typeface="Meiryo" panose="020B0604030504040204" pitchFamily="34" charset="-128"/>
              <a:ea typeface="Meiryo" panose="020B0604030504040204" pitchFamily="34" charset="-128"/>
            </a:endParaRPr>
          </a:p>
        </p:txBody>
      </p:sp>
      <p:sp>
        <p:nvSpPr>
          <p:cNvPr id="52" name="正方形/長方形 51">
            <a:extLst>
              <a:ext uri="{FF2B5EF4-FFF2-40B4-BE49-F238E27FC236}">
                <a16:creationId xmlns:a16="http://schemas.microsoft.com/office/drawing/2014/main" id="{D0E9C022-CFE8-E027-74C7-8B8F0283FFE0}"/>
              </a:ext>
            </a:extLst>
          </p:cNvPr>
          <p:cNvSpPr/>
          <p:nvPr/>
        </p:nvSpPr>
        <p:spPr>
          <a:xfrm>
            <a:off x="4007768" y="826259"/>
            <a:ext cx="2016224" cy="523220"/>
          </a:xfrm>
          <a:prstGeom prst="rect">
            <a:avLst/>
          </a:prstGeom>
          <a:solidFill>
            <a:schemeClr val="accent6">
              <a:lumMod val="20000"/>
              <a:lumOff val="80000"/>
            </a:schemeClr>
          </a:solidFill>
          <a:ln w="57150">
            <a:solidFill>
              <a:schemeClr val="tx1"/>
            </a:solidFill>
          </a:ln>
        </p:spPr>
        <p:txBody>
          <a:bodyPr wrap="square" rtlCol="0" anchor="ctr">
            <a:spAutoFit/>
          </a:bodyPr>
          <a:lstStyle/>
          <a:p>
            <a:pPr algn="ctr"/>
            <a:r>
              <a:rPr lang="ja-JP" altLang="en-US" sz="1400" b="1">
                <a:latin typeface="Meiryo" panose="020B0604030504040204" pitchFamily="34" charset="-128"/>
                <a:ea typeface="Meiryo" panose="020B0604030504040204" pitchFamily="34" charset="-128"/>
              </a:rPr>
              <a:t>クライアント</a:t>
            </a: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RP</a:t>
            </a:r>
          </a:p>
        </p:txBody>
      </p:sp>
      <p:sp>
        <p:nvSpPr>
          <p:cNvPr id="53" name="正方形/長方形 52">
            <a:extLst>
              <a:ext uri="{FF2B5EF4-FFF2-40B4-BE49-F238E27FC236}">
                <a16:creationId xmlns:a16="http://schemas.microsoft.com/office/drawing/2014/main" id="{E938D00E-0884-7505-8131-0207995EBDB6}"/>
              </a:ext>
            </a:extLst>
          </p:cNvPr>
          <p:cNvSpPr/>
          <p:nvPr/>
        </p:nvSpPr>
        <p:spPr>
          <a:xfrm>
            <a:off x="6384032" y="826259"/>
            <a:ext cx="2016224" cy="523220"/>
          </a:xfrm>
          <a:prstGeom prst="rect">
            <a:avLst/>
          </a:prstGeom>
          <a:ln w="57150">
            <a:solidFill>
              <a:schemeClr val="tx1"/>
            </a:solidFill>
          </a:ln>
        </p:spPr>
        <p:txBody>
          <a:bodyPr wrap="square" rtlCol="0" anchor="ctr">
            <a:spAutoFit/>
          </a:bodyPr>
          <a:lstStyle/>
          <a:p>
            <a:pPr algn="ctr"/>
            <a:r>
              <a:rPr lang="ja-JP" altLang="en-US" sz="1400"/>
              <a:t>認可サーバー</a:t>
            </a:r>
            <a:endParaRPr lang="en-US" altLang="ja-JP" sz="1400"/>
          </a:p>
          <a:p>
            <a:pPr algn="ctr"/>
            <a:r>
              <a:rPr lang="en-US" altLang="ja-JP" sz="1400" b="1">
                <a:latin typeface="Meiryo" panose="020B0604030504040204" pitchFamily="34" charset="-128"/>
                <a:ea typeface="Meiryo" panose="020B0604030504040204" pitchFamily="34" charset="-128"/>
              </a:rPr>
              <a:t>AS </a:t>
            </a:r>
          </a:p>
        </p:txBody>
      </p:sp>
      <p:sp>
        <p:nvSpPr>
          <p:cNvPr id="54" name="正方形/長方形 53">
            <a:extLst>
              <a:ext uri="{FF2B5EF4-FFF2-40B4-BE49-F238E27FC236}">
                <a16:creationId xmlns:a16="http://schemas.microsoft.com/office/drawing/2014/main" id="{5E417A70-D9D9-2764-6870-2D36400C42B0}"/>
              </a:ext>
            </a:extLst>
          </p:cNvPr>
          <p:cNvSpPr/>
          <p:nvPr/>
        </p:nvSpPr>
        <p:spPr>
          <a:xfrm>
            <a:off x="8616281" y="834866"/>
            <a:ext cx="1944212" cy="523220"/>
          </a:xfrm>
          <a:prstGeom prst="rect">
            <a:avLst/>
          </a:prstGeom>
          <a:ln w="57150">
            <a:solidFill>
              <a:schemeClr val="tx1"/>
            </a:solidFill>
          </a:ln>
        </p:spPr>
        <p:txBody>
          <a:bodyPr wrap="square" rtlCol="0" anchor="ctr">
            <a:spAutoFit/>
          </a:bodyPr>
          <a:lstStyle/>
          <a:p>
            <a:pPr algn="ctr"/>
            <a:r>
              <a:rPr lang="ja-JP" altLang="en-US" sz="1400"/>
              <a:t>リソースサーバ</a:t>
            </a:r>
            <a:endParaRPr lang="en-US" altLang="ja-JP" sz="1400"/>
          </a:p>
          <a:p>
            <a:pPr algn="ctr"/>
            <a:r>
              <a:rPr lang="en-US" altLang="ja-JP" sz="1400" b="1">
                <a:latin typeface="Meiryo" panose="020B0604030504040204" pitchFamily="34" charset="-128"/>
                <a:ea typeface="Meiryo" panose="020B0604030504040204" pitchFamily="34" charset="-128"/>
              </a:rPr>
              <a:t>RS</a:t>
            </a:r>
            <a:endParaRPr lang="ja-JP" altLang="en-US" sz="1400" b="1">
              <a:latin typeface="Meiryo" panose="020B0604030504040204" pitchFamily="34" charset="-128"/>
              <a:ea typeface="Meiryo" panose="020B0604030504040204" pitchFamily="34" charset="-128"/>
            </a:endParaRPr>
          </a:p>
        </p:txBody>
      </p:sp>
      <p:sp>
        <p:nvSpPr>
          <p:cNvPr id="6" name="円/楕円 5">
            <a:extLst>
              <a:ext uri="{FF2B5EF4-FFF2-40B4-BE49-F238E27FC236}">
                <a16:creationId xmlns:a16="http://schemas.microsoft.com/office/drawing/2014/main" id="{BBC61DDF-9377-14D0-1FB3-AC9EDF5DD046}"/>
              </a:ext>
            </a:extLst>
          </p:cNvPr>
          <p:cNvSpPr/>
          <p:nvPr/>
        </p:nvSpPr>
        <p:spPr>
          <a:xfrm>
            <a:off x="7231174" y="2572623"/>
            <a:ext cx="321941" cy="360040"/>
          </a:xfrm>
          <a:prstGeom prst="ellipse">
            <a:avLst/>
          </a:prstGeom>
          <a:solidFill>
            <a:srgbClr val="FFC00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27C759B2-3873-EF26-701B-73CD37A52198}"/>
              </a:ext>
            </a:extLst>
          </p:cNvPr>
          <p:cNvSpPr/>
          <p:nvPr/>
        </p:nvSpPr>
        <p:spPr>
          <a:xfrm>
            <a:off x="7547061" y="2594110"/>
            <a:ext cx="2106982" cy="276999"/>
          </a:xfrm>
          <a:prstGeom prst="rect">
            <a:avLst/>
          </a:prstGeom>
        </p:spPr>
        <p:txBody>
          <a:bodyPr wrap="square">
            <a:spAutoFit/>
          </a:bodyPr>
          <a:lstStyle/>
          <a:p>
            <a:r>
              <a:rPr lang="ja-JP" altLang="en-US" sz="1200" b="1">
                <a:solidFill>
                  <a:srgbClr val="0070C0"/>
                </a:solidFill>
                <a:latin typeface="Meiryo" charset="-128"/>
                <a:ea typeface="Meiryo" charset="-128"/>
                <a:cs typeface="Meiryo" charset="-128"/>
              </a:rPr>
              <a:t>認可エンドポイント</a:t>
            </a:r>
          </a:p>
        </p:txBody>
      </p:sp>
      <p:sp>
        <p:nvSpPr>
          <p:cNvPr id="10" name="円/楕円 9">
            <a:extLst>
              <a:ext uri="{FF2B5EF4-FFF2-40B4-BE49-F238E27FC236}">
                <a16:creationId xmlns:a16="http://schemas.microsoft.com/office/drawing/2014/main" id="{23A96E5A-5672-F8B7-2916-4A32C4948448}"/>
              </a:ext>
            </a:extLst>
          </p:cNvPr>
          <p:cNvSpPr/>
          <p:nvPr/>
        </p:nvSpPr>
        <p:spPr>
          <a:xfrm>
            <a:off x="4821002" y="4041068"/>
            <a:ext cx="321941" cy="360040"/>
          </a:xfrm>
          <a:prstGeom prst="ellipse">
            <a:avLst/>
          </a:prstGeom>
          <a:solidFill>
            <a:srgbClr val="FFC00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21" name="正方形/長方形 20">
            <a:extLst>
              <a:ext uri="{FF2B5EF4-FFF2-40B4-BE49-F238E27FC236}">
                <a16:creationId xmlns:a16="http://schemas.microsoft.com/office/drawing/2014/main" id="{35BC1CE8-D88D-0263-B70F-BA87DE58BE97}"/>
              </a:ext>
            </a:extLst>
          </p:cNvPr>
          <p:cNvSpPr/>
          <p:nvPr/>
        </p:nvSpPr>
        <p:spPr>
          <a:xfrm>
            <a:off x="5136946" y="4025104"/>
            <a:ext cx="2029772" cy="276999"/>
          </a:xfrm>
          <a:prstGeom prst="rect">
            <a:avLst/>
          </a:prstGeom>
        </p:spPr>
        <p:txBody>
          <a:bodyPr wrap="square">
            <a:spAutoFit/>
          </a:bodyPr>
          <a:lstStyle/>
          <a:p>
            <a:r>
              <a:rPr lang="ja-JP" altLang="en-US" sz="1200" b="1">
                <a:solidFill>
                  <a:srgbClr val="0070C0"/>
                </a:solidFill>
                <a:latin typeface="Meiryo" charset="-128"/>
                <a:ea typeface="Meiryo" charset="-128"/>
                <a:cs typeface="Meiryo" charset="-128"/>
              </a:rPr>
              <a:t>リダイレション</a:t>
            </a:r>
            <a:r>
              <a:rPr lang="en-US" altLang="ja-JP" sz="1200" b="1">
                <a:solidFill>
                  <a:srgbClr val="0070C0"/>
                </a:solidFill>
                <a:latin typeface="Meiryo" charset="-128"/>
                <a:ea typeface="Meiryo" charset="-128"/>
                <a:cs typeface="Meiryo" charset="-128"/>
              </a:rPr>
              <a:t>URI</a:t>
            </a:r>
            <a:endParaRPr lang="ja-JP" altLang="en-US" sz="1200" b="1">
              <a:solidFill>
                <a:srgbClr val="0070C0"/>
              </a:solidFill>
              <a:latin typeface="Meiryo" charset="-128"/>
              <a:ea typeface="Meiryo" charset="-128"/>
              <a:cs typeface="Meiryo" charset="-128"/>
            </a:endParaRPr>
          </a:p>
        </p:txBody>
      </p:sp>
      <p:sp>
        <p:nvSpPr>
          <p:cNvPr id="26" name="円/楕円 25">
            <a:extLst>
              <a:ext uri="{FF2B5EF4-FFF2-40B4-BE49-F238E27FC236}">
                <a16:creationId xmlns:a16="http://schemas.microsoft.com/office/drawing/2014/main" id="{51650B11-F460-F35F-8E37-99CDC44DB6F2}"/>
              </a:ext>
            </a:extLst>
          </p:cNvPr>
          <p:cNvSpPr/>
          <p:nvPr/>
        </p:nvSpPr>
        <p:spPr>
          <a:xfrm>
            <a:off x="7212250" y="4454272"/>
            <a:ext cx="321941" cy="360040"/>
          </a:xfrm>
          <a:prstGeom prst="ellipse">
            <a:avLst/>
          </a:prstGeom>
          <a:solidFill>
            <a:srgbClr val="FFC00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28" name="正方形/長方形 27">
            <a:extLst>
              <a:ext uri="{FF2B5EF4-FFF2-40B4-BE49-F238E27FC236}">
                <a16:creationId xmlns:a16="http://schemas.microsoft.com/office/drawing/2014/main" id="{B5A47E25-0F2A-7349-8FC7-97FCA6C77DC6}"/>
              </a:ext>
            </a:extLst>
          </p:cNvPr>
          <p:cNvSpPr/>
          <p:nvPr/>
        </p:nvSpPr>
        <p:spPr>
          <a:xfrm>
            <a:off x="7516984" y="4520898"/>
            <a:ext cx="1956569" cy="276999"/>
          </a:xfrm>
          <a:prstGeom prst="rect">
            <a:avLst/>
          </a:prstGeom>
        </p:spPr>
        <p:txBody>
          <a:bodyPr wrap="square">
            <a:spAutoFit/>
          </a:bodyPr>
          <a:lstStyle/>
          <a:p>
            <a:r>
              <a:rPr lang="ja-JP" altLang="en-US" sz="1200" b="1">
                <a:solidFill>
                  <a:srgbClr val="0070C0"/>
                </a:solidFill>
                <a:latin typeface="Meiryo" charset="-128"/>
                <a:ea typeface="Meiryo" charset="-128"/>
                <a:cs typeface="Meiryo" charset="-128"/>
              </a:rPr>
              <a:t>トークンエンドポイント</a:t>
            </a:r>
          </a:p>
        </p:txBody>
      </p:sp>
      <p:sp>
        <p:nvSpPr>
          <p:cNvPr id="34" name="星 7 33">
            <a:extLst>
              <a:ext uri="{FF2B5EF4-FFF2-40B4-BE49-F238E27FC236}">
                <a16:creationId xmlns:a16="http://schemas.microsoft.com/office/drawing/2014/main" id="{E5E15B9D-1499-EF1C-29C6-D761647A50DC}"/>
              </a:ext>
            </a:extLst>
          </p:cNvPr>
          <p:cNvSpPr/>
          <p:nvPr/>
        </p:nvSpPr>
        <p:spPr>
          <a:xfrm>
            <a:off x="6638158" y="5513097"/>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
        <p:nvSpPr>
          <p:cNvPr id="42" name="星 7 41">
            <a:extLst>
              <a:ext uri="{FF2B5EF4-FFF2-40B4-BE49-F238E27FC236}">
                <a16:creationId xmlns:a16="http://schemas.microsoft.com/office/drawing/2014/main" id="{634A4D38-5388-B7B3-9F55-21CA73329030}"/>
              </a:ext>
            </a:extLst>
          </p:cNvPr>
          <p:cNvSpPr/>
          <p:nvPr/>
        </p:nvSpPr>
        <p:spPr>
          <a:xfrm>
            <a:off x="4860940" y="6174279"/>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
        <p:nvSpPr>
          <p:cNvPr id="43" name="正方形/長方形 42">
            <a:extLst>
              <a:ext uri="{FF2B5EF4-FFF2-40B4-BE49-F238E27FC236}">
                <a16:creationId xmlns:a16="http://schemas.microsoft.com/office/drawing/2014/main" id="{59F97429-C41A-B9E5-DC1A-371752F17EB7}"/>
              </a:ext>
            </a:extLst>
          </p:cNvPr>
          <p:cNvSpPr/>
          <p:nvPr/>
        </p:nvSpPr>
        <p:spPr>
          <a:xfrm>
            <a:off x="2728693" y="4460629"/>
            <a:ext cx="2160984" cy="461665"/>
          </a:xfrm>
          <a:prstGeom prst="rect">
            <a:avLst/>
          </a:prstGeom>
          <a:solidFill>
            <a:schemeClr val="bg1"/>
          </a:solidFill>
        </p:spPr>
        <p:txBody>
          <a:bodyPr wrap="square">
            <a:spAutoFit/>
          </a:bodyPr>
          <a:lstStyle/>
          <a:p>
            <a:r>
              <a:rPr lang="en-US" altLang="ja-JP" sz="1200" b="1">
                <a:solidFill>
                  <a:schemeClr val="tx1"/>
                </a:solidFill>
                <a:latin typeface="Meiryo" charset="-128"/>
                <a:ea typeface="Meiryo" charset="-128"/>
                <a:cs typeface="Meiryo" charset="-128"/>
              </a:rPr>
              <a:t>(</a:t>
            </a:r>
            <a:r>
              <a:rPr lang="ja-JP" altLang="en-US" sz="1200" b="1">
                <a:solidFill>
                  <a:schemeClr val="tx1"/>
                </a:solidFill>
                <a:latin typeface="Meiryo" charset="-128"/>
                <a:ea typeface="Meiryo" charset="-128"/>
                <a:cs typeface="Meiryo" charset="-128"/>
              </a:rPr>
              <a:t>クライアント</a:t>
            </a:r>
            <a:r>
              <a:rPr lang="en-US" altLang="ja-JP" sz="1200" b="1">
                <a:solidFill>
                  <a:schemeClr val="tx1"/>
                </a:solidFill>
                <a:latin typeface="Meiryo" charset="-128"/>
                <a:ea typeface="Meiryo" charset="-128"/>
                <a:cs typeface="Meiryo" charset="-128"/>
              </a:rPr>
              <a:t>ID)</a:t>
            </a:r>
          </a:p>
          <a:p>
            <a:r>
              <a:rPr lang="en-US" altLang="ja-JP" sz="1200" b="1">
                <a:solidFill>
                  <a:schemeClr val="tx1"/>
                </a:solidFill>
                <a:latin typeface="Meiryo" charset="-128"/>
                <a:ea typeface="Meiryo" charset="-128"/>
                <a:cs typeface="Meiryo" charset="-128"/>
              </a:rPr>
              <a:t>(</a:t>
            </a:r>
            <a:r>
              <a:rPr lang="ja-JP" altLang="en-US" sz="1200" b="1">
                <a:solidFill>
                  <a:schemeClr val="tx1"/>
                </a:solidFill>
                <a:latin typeface="Meiryo" charset="-128"/>
                <a:ea typeface="Meiryo" charset="-128"/>
                <a:cs typeface="Meiryo" charset="-128"/>
              </a:rPr>
              <a:t>クライアントシークレット</a:t>
            </a:r>
            <a:r>
              <a:rPr lang="en-US" altLang="ja-JP" sz="1200" b="1">
                <a:solidFill>
                  <a:schemeClr val="tx1"/>
                </a:solidFill>
                <a:latin typeface="Meiryo" charset="-128"/>
                <a:ea typeface="Meiryo" charset="-128"/>
                <a:cs typeface="Meiryo" charset="-128"/>
              </a:rPr>
              <a:t>)</a:t>
            </a:r>
            <a:endParaRPr lang="ja-JP" altLang="en-US" sz="1200" b="1">
              <a:solidFill>
                <a:schemeClr val="tx1"/>
              </a:solidFill>
              <a:latin typeface="Meiryo" charset="-128"/>
              <a:ea typeface="Meiryo" charset="-128"/>
              <a:cs typeface="Meiryo" charset="-128"/>
            </a:endParaRPr>
          </a:p>
        </p:txBody>
      </p:sp>
    </p:spTree>
    <p:extLst>
      <p:ext uri="{BB962C8B-B14F-4D97-AF65-F5344CB8AC3E}">
        <p14:creationId xmlns:p14="http://schemas.microsoft.com/office/powerpoint/2010/main" val="3264383944"/>
      </p:ext>
    </p:extLst>
  </p:cSld>
  <p:clrMapOvr>
    <a:masterClrMapping/>
  </p:clrMapOvr>
  <p:transition spd="med" advClick="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CA0CC3-9921-4F7B-96C0-E2BDA2111A18}"/>
              </a:ext>
            </a:extLst>
          </p:cNvPr>
          <p:cNvSpPr>
            <a:spLocks noGrp="1"/>
          </p:cNvSpPr>
          <p:nvPr>
            <p:ph type="title"/>
          </p:nvPr>
        </p:nvSpPr>
        <p:spPr/>
        <p:txBody>
          <a:bodyPr/>
          <a:lstStyle/>
          <a:p>
            <a:r>
              <a:rPr kumimoji="1" lang="ja-JP" altLang="en-US"/>
              <a:t>本研究の目的：利息を通貨発行とする仮想通貨システム</a:t>
            </a:r>
          </a:p>
        </p:txBody>
      </p:sp>
      <p:sp>
        <p:nvSpPr>
          <p:cNvPr id="3" name="コンテンツ プレースホルダー 2">
            <a:extLst>
              <a:ext uri="{FF2B5EF4-FFF2-40B4-BE49-F238E27FC236}">
                <a16:creationId xmlns:a16="http://schemas.microsoft.com/office/drawing/2014/main" id="{6BFB4500-0A7B-7722-51C0-3D041A292258}"/>
              </a:ext>
            </a:extLst>
          </p:cNvPr>
          <p:cNvSpPr>
            <a:spLocks noGrp="1"/>
          </p:cNvSpPr>
          <p:nvPr>
            <p:ph idx="1"/>
          </p:nvPr>
        </p:nvSpPr>
        <p:spPr/>
        <p:txBody>
          <a:bodyPr/>
          <a:lstStyle/>
          <a:p>
            <a:r>
              <a:rPr lang="ja-JP" altLang="en-US"/>
              <a:t>借金の返済には利息がつく</a:t>
            </a:r>
            <a:endParaRPr lang="en-US" altLang="ja-JP"/>
          </a:p>
          <a:p>
            <a:pPr algn="ctr"/>
            <a:r>
              <a:rPr lang="ja-JP" altLang="en-US"/>
              <a:t>借入金 ＝ 返済金  </a:t>
            </a:r>
            <a:endParaRPr lang="en-US" altLang="ja-JP"/>
          </a:p>
          <a:p>
            <a:pPr algn="ctr"/>
            <a:r>
              <a:rPr lang="ja-JP" altLang="en-US"/>
              <a:t>ではなく利息分が増える</a:t>
            </a:r>
            <a:endParaRPr lang="en-US" altLang="ja-JP"/>
          </a:p>
          <a:p>
            <a:r>
              <a:rPr lang="ja-JP" altLang="en-US"/>
              <a:t>利息を（暗黙の）通貨発行と考えるモデルをブロックチェーン上で実現する</a:t>
            </a:r>
            <a:endParaRPr lang="en-US" altLang="ja-JP"/>
          </a:p>
          <a:p>
            <a:pPr lvl="1"/>
            <a:r>
              <a:rPr lang="ja-JP" altLang="en-US"/>
              <a:t>銀行の収益をシニョリッジ</a:t>
            </a:r>
            <a:endParaRPr lang="en-US" altLang="ja-JP"/>
          </a:p>
          <a:p>
            <a:pPr lvl="1"/>
            <a:endParaRPr lang="en-US" altLang="ja-JP"/>
          </a:p>
          <a:p>
            <a:pPr lvl="1"/>
            <a:endParaRPr kumimoji="1" lang="ja-JP" altLang="en-US"/>
          </a:p>
        </p:txBody>
      </p:sp>
      <p:sp>
        <p:nvSpPr>
          <p:cNvPr id="40" name="AutoShape 2" descr="クラウドのイラスト【線画＋塗り】">
            <a:extLst>
              <a:ext uri="{FF2B5EF4-FFF2-40B4-BE49-F238E27FC236}">
                <a16:creationId xmlns:a16="http://schemas.microsoft.com/office/drawing/2014/main" id="{5CDC4CDB-F7D8-CE31-C4A0-E28C590E1275}"/>
              </a:ext>
            </a:extLst>
          </p:cNvPr>
          <p:cNvSpPr>
            <a:spLocks noChangeAspect="1" noChangeArrowheads="1"/>
          </p:cNvSpPr>
          <p:nvPr/>
        </p:nvSpPr>
        <p:spPr bwMode="auto">
          <a:xfrm>
            <a:off x="6083360" y="41707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67" name="図 66">
            <a:extLst>
              <a:ext uri="{FF2B5EF4-FFF2-40B4-BE49-F238E27FC236}">
                <a16:creationId xmlns:a16="http://schemas.microsoft.com/office/drawing/2014/main" id="{CDC817AA-DA3A-94F8-A301-4965EBDBA12B}"/>
              </a:ext>
            </a:extLst>
          </p:cNvPr>
          <p:cNvPicPr>
            <a:picLocks noChangeAspect="1"/>
          </p:cNvPicPr>
          <p:nvPr/>
        </p:nvPicPr>
        <p:blipFill>
          <a:blip r:embed="rId2"/>
          <a:stretch>
            <a:fillRect/>
          </a:stretch>
        </p:blipFill>
        <p:spPr>
          <a:xfrm>
            <a:off x="4224298" y="2873379"/>
            <a:ext cx="3318728" cy="2455859"/>
          </a:xfrm>
          <a:prstGeom prst="rect">
            <a:avLst/>
          </a:prstGeom>
        </p:spPr>
      </p:pic>
      <p:pic>
        <p:nvPicPr>
          <p:cNvPr id="68" name="図 67">
            <a:extLst>
              <a:ext uri="{FF2B5EF4-FFF2-40B4-BE49-F238E27FC236}">
                <a16:creationId xmlns:a16="http://schemas.microsoft.com/office/drawing/2014/main" id="{1B38674D-71C9-F8BD-B19E-A390C80F5A01}"/>
              </a:ext>
            </a:extLst>
          </p:cNvPr>
          <p:cNvPicPr>
            <a:picLocks noChangeAspect="1"/>
          </p:cNvPicPr>
          <p:nvPr/>
        </p:nvPicPr>
        <p:blipFill>
          <a:blip r:embed="rId3"/>
          <a:stretch>
            <a:fillRect/>
          </a:stretch>
        </p:blipFill>
        <p:spPr>
          <a:xfrm>
            <a:off x="3894417" y="5646918"/>
            <a:ext cx="610441" cy="863851"/>
          </a:xfrm>
          <a:prstGeom prst="rect">
            <a:avLst/>
          </a:prstGeom>
        </p:spPr>
      </p:pic>
      <p:pic>
        <p:nvPicPr>
          <p:cNvPr id="69" name="図 68">
            <a:extLst>
              <a:ext uri="{FF2B5EF4-FFF2-40B4-BE49-F238E27FC236}">
                <a16:creationId xmlns:a16="http://schemas.microsoft.com/office/drawing/2014/main" id="{528BF5DE-F9A4-D991-5225-6D2EF1137BE1}"/>
              </a:ext>
            </a:extLst>
          </p:cNvPr>
          <p:cNvPicPr>
            <a:picLocks noChangeAspect="1"/>
          </p:cNvPicPr>
          <p:nvPr/>
        </p:nvPicPr>
        <p:blipFill>
          <a:blip r:embed="rId3"/>
          <a:stretch>
            <a:fillRect/>
          </a:stretch>
        </p:blipFill>
        <p:spPr>
          <a:xfrm>
            <a:off x="5173737" y="3431860"/>
            <a:ext cx="289045" cy="409035"/>
          </a:xfrm>
          <a:prstGeom prst="rect">
            <a:avLst/>
          </a:prstGeom>
        </p:spPr>
      </p:pic>
      <p:pic>
        <p:nvPicPr>
          <p:cNvPr id="70" name="図 69">
            <a:extLst>
              <a:ext uri="{FF2B5EF4-FFF2-40B4-BE49-F238E27FC236}">
                <a16:creationId xmlns:a16="http://schemas.microsoft.com/office/drawing/2014/main" id="{CEE9A26E-E9E4-EB82-6609-5A8494887C27}"/>
              </a:ext>
            </a:extLst>
          </p:cNvPr>
          <p:cNvPicPr>
            <a:picLocks noChangeAspect="1"/>
          </p:cNvPicPr>
          <p:nvPr/>
        </p:nvPicPr>
        <p:blipFill>
          <a:blip r:embed="rId3"/>
          <a:stretch>
            <a:fillRect/>
          </a:stretch>
        </p:blipFill>
        <p:spPr>
          <a:xfrm>
            <a:off x="5739140" y="3552216"/>
            <a:ext cx="289045" cy="409035"/>
          </a:xfrm>
          <a:prstGeom prst="rect">
            <a:avLst/>
          </a:prstGeom>
        </p:spPr>
      </p:pic>
      <p:pic>
        <p:nvPicPr>
          <p:cNvPr id="71" name="図 70">
            <a:extLst>
              <a:ext uri="{FF2B5EF4-FFF2-40B4-BE49-F238E27FC236}">
                <a16:creationId xmlns:a16="http://schemas.microsoft.com/office/drawing/2014/main" id="{4F579E57-02FC-48A2-5153-0AE42DDCBD82}"/>
              </a:ext>
            </a:extLst>
          </p:cNvPr>
          <p:cNvPicPr>
            <a:picLocks noChangeAspect="1"/>
          </p:cNvPicPr>
          <p:nvPr/>
        </p:nvPicPr>
        <p:blipFill>
          <a:blip r:embed="rId3"/>
          <a:stretch>
            <a:fillRect/>
          </a:stretch>
        </p:blipFill>
        <p:spPr>
          <a:xfrm>
            <a:off x="4743453" y="4133066"/>
            <a:ext cx="289045" cy="409035"/>
          </a:xfrm>
          <a:prstGeom prst="rect">
            <a:avLst/>
          </a:prstGeom>
        </p:spPr>
      </p:pic>
      <p:pic>
        <p:nvPicPr>
          <p:cNvPr id="72" name="図 71">
            <a:extLst>
              <a:ext uri="{FF2B5EF4-FFF2-40B4-BE49-F238E27FC236}">
                <a16:creationId xmlns:a16="http://schemas.microsoft.com/office/drawing/2014/main" id="{E71D4A7C-AE76-C2E6-E4C6-92230794FAA8}"/>
              </a:ext>
            </a:extLst>
          </p:cNvPr>
          <p:cNvPicPr>
            <a:picLocks noChangeAspect="1"/>
          </p:cNvPicPr>
          <p:nvPr/>
        </p:nvPicPr>
        <p:blipFill>
          <a:blip r:embed="rId3"/>
          <a:stretch>
            <a:fillRect/>
          </a:stretch>
        </p:blipFill>
        <p:spPr>
          <a:xfrm>
            <a:off x="6243637" y="3835687"/>
            <a:ext cx="289045" cy="409035"/>
          </a:xfrm>
          <a:prstGeom prst="rect">
            <a:avLst/>
          </a:prstGeom>
        </p:spPr>
      </p:pic>
      <p:sp>
        <p:nvSpPr>
          <p:cNvPr id="75" name="テキスト ボックス 74">
            <a:extLst>
              <a:ext uri="{FF2B5EF4-FFF2-40B4-BE49-F238E27FC236}">
                <a16:creationId xmlns:a16="http://schemas.microsoft.com/office/drawing/2014/main" id="{6CC8C9D6-9EA0-795C-A24E-C007BA9E52C9}"/>
              </a:ext>
            </a:extLst>
          </p:cNvPr>
          <p:cNvSpPr txBox="1"/>
          <p:nvPr/>
        </p:nvSpPr>
        <p:spPr>
          <a:xfrm>
            <a:off x="6924848" y="3458823"/>
            <a:ext cx="1620957"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仮想通貨経済圏</a:t>
            </a:r>
          </a:p>
        </p:txBody>
      </p:sp>
      <p:sp>
        <p:nvSpPr>
          <p:cNvPr id="76" name="テキスト ボックス 75">
            <a:extLst>
              <a:ext uri="{FF2B5EF4-FFF2-40B4-BE49-F238E27FC236}">
                <a16:creationId xmlns:a16="http://schemas.microsoft.com/office/drawing/2014/main" id="{39ED22FE-3D1E-F69D-F86A-5E6C9C177FB8}"/>
              </a:ext>
            </a:extLst>
          </p:cNvPr>
          <p:cNvSpPr txBox="1"/>
          <p:nvPr/>
        </p:nvSpPr>
        <p:spPr>
          <a:xfrm>
            <a:off x="4871864" y="4955834"/>
            <a:ext cx="800219" cy="461665"/>
          </a:xfrm>
          <a:prstGeom prst="rect">
            <a:avLst/>
          </a:prstGeom>
          <a:noFill/>
        </p:spPr>
        <p:txBody>
          <a:bodyPr wrap="none" rtlCol="0">
            <a:spAutoFit/>
          </a:bodyPr>
          <a:lstStyle/>
          <a:p>
            <a:pPr algn="l"/>
            <a:r>
              <a:rPr kumimoji="1" lang="ja-JP" altLang="en-US" sz="2400" b="1" dirty="0" err="1">
                <a:solidFill>
                  <a:srgbClr val="0070C0"/>
                </a:solidFill>
                <a:latin typeface="Meiryo" panose="020B0604030504040204" pitchFamily="34" charset="-128"/>
                <a:ea typeface="Meiryo" panose="020B0604030504040204" pitchFamily="34" charset="-128"/>
              </a:rPr>
              <a:t>利息</a:t>
            </a:r>
          </a:p>
        </p:txBody>
      </p:sp>
      <p:pic>
        <p:nvPicPr>
          <p:cNvPr id="82" name="グラフィックス 81">
            <a:extLst>
              <a:ext uri="{FF2B5EF4-FFF2-40B4-BE49-F238E27FC236}">
                <a16:creationId xmlns:a16="http://schemas.microsoft.com/office/drawing/2014/main" id="{713F0002-CC0D-FBFD-B043-B77D4E19F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55440" y="4539150"/>
            <a:ext cx="610441" cy="1864615"/>
          </a:xfrm>
          <a:prstGeom prst="rect">
            <a:avLst/>
          </a:prstGeom>
        </p:spPr>
      </p:pic>
      <p:pic>
        <p:nvPicPr>
          <p:cNvPr id="83" name="図 82">
            <a:extLst>
              <a:ext uri="{FF2B5EF4-FFF2-40B4-BE49-F238E27FC236}">
                <a16:creationId xmlns:a16="http://schemas.microsoft.com/office/drawing/2014/main" id="{6E10D89E-1282-0CC0-61A7-73AC0986F372}"/>
              </a:ext>
            </a:extLst>
          </p:cNvPr>
          <p:cNvPicPr>
            <a:picLocks noChangeAspect="1"/>
          </p:cNvPicPr>
          <p:nvPr/>
        </p:nvPicPr>
        <p:blipFill>
          <a:blip r:embed="rId3"/>
          <a:stretch>
            <a:fillRect/>
          </a:stretch>
        </p:blipFill>
        <p:spPr>
          <a:xfrm>
            <a:off x="6001751" y="5165028"/>
            <a:ext cx="631946" cy="894283"/>
          </a:xfrm>
          <a:prstGeom prst="rect">
            <a:avLst/>
          </a:prstGeom>
        </p:spPr>
      </p:pic>
      <p:pic>
        <p:nvPicPr>
          <p:cNvPr id="84" name="図 83">
            <a:extLst>
              <a:ext uri="{FF2B5EF4-FFF2-40B4-BE49-F238E27FC236}">
                <a16:creationId xmlns:a16="http://schemas.microsoft.com/office/drawing/2014/main" id="{EBE871C4-4034-13DB-48FE-C45BB65850A8}"/>
              </a:ext>
            </a:extLst>
          </p:cNvPr>
          <p:cNvPicPr>
            <a:picLocks noChangeAspect="1"/>
          </p:cNvPicPr>
          <p:nvPr/>
        </p:nvPicPr>
        <p:blipFill>
          <a:blip r:embed="rId3"/>
          <a:stretch>
            <a:fillRect/>
          </a:stretch>
        </p:blipFill>
        <p:spPr>
          <a:xfrm>
            <a:off x="5690558" y="5258601"/>
            <a:ext cx="300832" cy="425715"/>
          </a:xfrm>
          <a:prstGeom prst="rect">
            <a:avLst/>
          </a:prstGeom>
        </p:spPr>
      </p:pic>
      <p:pic>
        <p:nvPicPr>
          <p:cNvPr id="85" name="図 84">
            <a:extLst>
              <a:ext uri="{FF2B5EF4-FFF2-40B4-BE49-F238E27FC236}">
                <a16:creationId xmlns:a16="http://schemas.microsoft.com/office/drawing/2014/main" id="{9989D213-42FB-7B2D-5419-B316B0011A31}"/>
              </a:ext>
            </a:extLst>
          </p:cNvPr>
          <p:cNvPicPr>
            <a:picLocks noChangeAspect="1"/>
          </p:cNvPicPr>
          <p:nvPr/>
        </p:nvPicPr>
        <p:blipFill>
          <a:blip r:embed="rId6"/>
          <a:stretch>
            <a:fillRect/>
          </a:stretch>
        </p:blipFill>
        <p:spPr>
          <a:xfrm>
            <a:off x="6561824" y="4825350"/>
            <a:ext cx="1439875" cy="1439875"/>
          </a:xfrm>
          <a:prstGeom prst="rect">
            <a:avLst/>
          </a:prstGeom>
        </p:spPr>
      </p:pic>
      <p:cxnSp>
        <p:nvCxnSpPr>
          <p:cNvPr id="87" name="直線矢印コネクタ 86">
            <a:extLst>
              <a:ext uri="{FF2B5EF4-FFF2-40B4-BE49-F238E27FC236}">
                <a16:creationId xmlns:a16="http://schemas.microsoft.com/office/drawing/2014/main" id="{BB8F0DF6-9169-FCC7-0D7A-529C861438AA}"/>
              </a:ext>
            </a:extLst>
          </p:cNvPr>
          <p:cNvCxnSpPr>
            <a:cxnSpLocks/>
            <a:endCxn id="68" idx="3"/>
          </p:cNvCxnSpPr>
          <p:nvPr/>
        </p:nvCxnSpPr>
        <p:spPr bwMode="auto">
          <a:xfrm flipH="1">
            <a:off x="4504858" y="6072043"/>
            <a:ext cx="1993385" cy="6801"/>
          </a:xfrm>
          <a:prstGeom prst="straightConnector1">
            <a:avLst/>
          </a:prstGeom>
          <a:noFill/>
          <a:ln w="57150" cap="flat" cmpd="sng" algn="ctr">
            <a:solidFill>
              <a:schemeClr val="tx1"/>
            </a:solidFill>
            <a:prstDash val="solid"/>
            <a:round/>
            <a:headEnd type="none" w="med" len="med"/>
            <a:tailEnd type="triangle"/>
          </a:ln>
          <a:effectLst/>
        </p:spPr>
      </p:cxnSp>
      <p:cxnSp>
        <p:nvCxnSpPr>
          <p:cNvPr id="89" name="直線矢印コネクタ 88">
            <a:extLst>
              <a:ext uri="{FF2B5EF4-FFF2-40B4-BE49-F238E27FC236}">
                <a16:creationId xmlns:a16="http://schemas.microsoft.com/office/drawing/2014/main" id="{75D1B81D-3574-8A64-F0AD-FC8C58AF2666}"/>
              </a:ext>
            </a:extLst>
          </p:cNvPr>
          <p:cNvCxnSpPr>
            <a:cxnSpLocks/>
            <a:stCxn id="82" idx="3"/>
          </p:cNvCxnSpPr>
          <p:nvPr/>
        </p:nvCxnSpPr>
        <p:spPr bwMode="auto">
          <a:xfrm>
            <a:off x="3965881" y="5471458"/>
            <a:ext cx="1594365" cy="0"/>
          </a:xfrm>
          <a:prstGeom prst="straightConnector1">
            <a:avLst/>
          </a:prstGeom>
          <a:noFill/>
          <a:ln w="57150" cap="flat" cmpd="sng" algn="ctr">
            <a:solidFill>
              <a:schemeClr val="tx1"/>
            </a:solidFill>
            <a:prstDash val="solid"/>
            <a:round/>
            <a:headEnd type="none" w="med" len="med"/>
            <a:tailEnd type="triangle"/>
          </a:ln>
          <a:effectLst/>
        </p:spPr>
      </p:cxnSp>
      <p:sp>
        <p:nvSpPr>
          <p:cNvPr id="94" name="テキスト ボックス 93">
            <a:extLst>
              <a:ext uri="{FF2B5EF4-FFF2-40B4-BE49-F238E27FC236}">
                <a16:creationId xmlns:a16="http://schemas.microsoft.com/office/drawing/2014/main" id="{877779AE-8080-BE4B-5082-8C4A76205094}"/>
              </a:ext>
            </a:extLst>
          </p:cNvPr>
          <p:cNvSpPr txBox="1"/>
          <p:nvPr/>
        </p:nvSpPr>
        <p:spPr>
          <a:xfrm>
            <a:off x="5288377" y="6118107"/>
            <a:ext cx="543739" cy="307777"/>
          </a:xfrm>
          <a:prstGeom prst="rect">
            <a:avLst/>
          </a:prstGeom>
          <a:noFill/>
        </p:spPr>
        <p:txBody>
          <a:bodyPr wrap="none" rtlCol="0">
            <a:spAutoFit/>
          </a:bodyPr>
          <a:lstStyle/>
          <a:p>
            <a:pPr algn="l"/>
            <a:r>
              <a:rPr lang="ja-JP" altLang="en-US" sz="1400" b="1" dirty="0" err="1">
                <a:latin typeface="Meiryo" panose="020B0604030504040204" pitchFamily="34" charset="-128"/>
                <a:ea typeface="Meiryo" panose="020B0604030504040204" pitchFamily="34" charset="-128"/>
              </a:rPr>
              <a:t>貸付</a:t>
            </a:r>
            <a:endParaRPr kumimoji="1" lang="ja-JP" altLang="en-US" sz="1400" b="1" dirty="0" err="1">
              <a:latin typeface="Meiryo" panose="020B0604030504040204" pitchFamily="34" charset="-128"/>
              <a:ea typeface="Meiryo" panose="020B0604030504040204" pitchFamily="34" charset="-128"/>
            </a:endParaRPr>
          </a:p>
        </p:txBody>
      </p:sp>
      <p:sp>
        <p:nvSpPr>
          <p:cNvPr id="95" name="テキスト ボックス 94">
            <a:extLst>
              <a:ext uri="{FF2B5EF4-FFF2-40B4-BE49-F238E27FC236}">
                <a16:creationId xmlns:a16="http://schemas.microsoft.com/office/drawing/2014/main" id="{EBF99E64-420F-6B6D-896E-59C99965D17B}"/>
              </a:ext>
            </a:extLst>
          </p:cNvPr>
          <p:cNvSpPr txBox="1"/>
          <p:nvPr/>
        </p:nvSpPr>
        <p:spPr>
          <a:xfrm>
            <a:off x="4621484" y="5513091"/>
            <a:ext cx="543739" cy="307777"/>
          </a:xfrm>
          <a:prstGeom prst="rect">
            <a:avLst/>
          </a:prstGeom>
          <a:noFill/>
        </p:spPr>
        <p:txBody>
          <a:bodyPr wrap="none" rtlCol="0">
            <a:spAutoFit/>
          </a:bodyPr>
          <a:lstStyle/>
          <a:p>
            <a:pPr algn="l"/>
            <a:r>
              <a:rPr lang="ja-JP" altLang="en-US" sz="1400" b="1" dirty="0" err="1">
                <a:latin typeface="Meiryo" panose="020B0604030504040204" pitchFamily="34" charset="-128"/>
                <a:ea typeface="Meiryo" panose="020B0604030504040204" pitchFamily="34" charset="-128"/>
              </a:rPr>
              <a:t>返済</a:t>
            </a:r>
            <a:endParaRPr kumimoji="1" lang="ja-JP" altLang="en-US" sz="1400" b="1" dirty="0" err="1">
              <a:latin typeface="Meiryo" panose="020B0604030504040204" pitchFamily="34" charset="-128"/>
              <a:ea typeface="Meiryo" panose="020B0604030504040204" pitchFamily="34" charset="-128"/>
            </a:endParaRPr>
          </a:p>
        </p:txBody>
      </p:sp>
      <p:sp>
        <p:nvSpPr>
          <p:cNvPr id="96" name="テキスト ボックス 95">
            <a:extLst>
              <a:ext uri="{FF2B5EF4-FFF2-40B4-BE49-F238E27FC236}">
                <a16:creationId xmlns:a16="http://schemas.microsoft.com/office/drawing/2014/main" id="{FE01E90F-AF14-B725-86D6-B29759D3C541}"/>
              </a:ext>
            </a:extLst>
          </p:cNvPr>
          <p:cNvSpPr txBox="1"/>
          <p:nvPr/>
        </p:nvSpPr>
        <p:spPr>
          <a:xfrm>
            <a:off x="8168705" y="5620538"/>
            <a:ext cx="800219" cy="338554"/>
          </a:xfrm>
          <a:prstGeom prst="rect">
            <a:avLst/>
          </a:prstGeom>
          <a:noFill/>
        </p:spPr>
        <p:txBody>
          <a:bodyPr wrap="none" rtlCol="0">
            <a:spAutoFit/>
          </a:bodyPr>
          <a:lstStyle/>
          <a:p>
            <a:pPr algn="l"/>
            <a:r>
              <a:rPr lang="ja-JP" altLang="en-US" sz="1600" b="1" dirty="0" err="1">
                <a:latin typeface="Meiryo" panose="020B0604030504040204" pitchFamily="34" charset="-128"/>
                <a:ea typeface="Meiryo" panose="020B0604030504040204" pitchFamily="34" charset="-128"/>
              </a:rPr>
              <a:t>債権者</a:t>
            </a:r>
            <a:endParaRPr kumimoji="1" lang="ja-JP" altLang="en-US" sz="1600" b="1" dirty="0" err="1">
              <a:latin typeface="Meiryo" panose="020B0604030504040204" pitchFamily="34" charset="-128"/>
              <a:ea typeface="Meiryo" panose="020B0604030504040204" pitchFamily="34" charset="-128"/>
            </a:endParaRPr>
          </a:p>
        </p:txBody>
      </p:sp>
      <p:sp>
        <p:nvSpPr>
          <p:cNvPr id="4" name="テキスト ボックス 3">
            <a:extLst>
              <a:ext uri="{FF2B5EF4-FFF2-40B4-BE49-F238E27FC236}">
                <a16:creationId xmlns:a16="http://schemas.microsoft.com/office/drawing/2014/main" id="{4656EDEC-7F73-093F-D33C-7345F35BB60D}"/>
              </a:ext>
            </a:extLst>
          </p:cNvPr>
          <p:cNvSpPr txBox="1"/>
          <p:nvPr/>
        </p:nvSpPr>
        <p:spPr>
          <a:xfrm>
            <a:off x="2320972" y="5530427"/>
            <a:ext cx="800219" cy="338554"/>
          </a:xfrm>
          <a:prstGeom prst="rect">
            <a:avLst/>
          </a:prstGeom>
          <a:noFill/>
        </p:spPr>
        <p:txBody>
          <a:bodyPr wrap="none" rtlCol="0">
            <a:spAutoFit/>
          </a:bodyPr>
          <a:lstStyle/>
          <a:p>
            <a:pPr algn="l"/>
            <a:r>
              <a:rPr kumimoji="1" lang="ja-JP" altLang="en-US" sz="1600" b="1" dirty="0" err="1">
                <a:latin typeface="Meiryo" panose="020B0604030504040204" pitchFamily="34" charset="-128"/>
                <a:ea typeface="Meiryo" panose="020B0604030504040204" pitchFamily="34" charset="-128"/>
              </a:rPr>
              <a:t>債務者</a:t>
            </a:r>
          </a:p>
        </p:txBody>
      </p:sp>
      <p:pic>
        <p:nvPicPr>
          <p:cNvPr id="5" name="図 4">
            <a:extLst>
              <a:ext uri="{FF2B5EF4-FFF2-40B4-BE49-F238E27FC236}">
                <a16:creationId xmlns:a16="http://schemas.microsoft.com/office/drawing/2014/main" id="{C8ADAB11-07DB-C802-0037-9B0476D1C21F}"/>
              </a:ext>
            </a:extLst>
          </p:cNvPr>
          <p:cNvPicPr>
            <a:picLocks noChangeAspect="1"/>
          </p:cNvPicPr>
          <p:nvPr/>
        </p:nvPicPr>
        <p:blipFill>
          <a:blip r:embed="rId3"/>
          <a:stretch>
            <a:fillRect/>
          </a:stretch>
        </p:blipFill>
        <p:spPr>
          <a:xfrm>
            <a:off x="5276865" y="3844371"/>
            <a:ext cx="289045" cy="409035"/>
          </a:xfrm>
          <a:prstGeom prst="rect">
            <a:avLst/>
          </a:prstGeom>
        </p:spPr>
      </p:pic>
      <p:pic>
        <p:nvPicPr>
          <p:cNvPr id="6" name="図 5">
            <a:extLst>
              <a:ext uri="{FF2B5EF4-FFF2-40B4-BE49-F238E27FC236}">
                <a16:creationId xmlns:a16="http://schemas.microsoft.com/office/drawing/2014/main" id="{8C3DEDD4-1CF1-E7E7-537E-B9567BDF024E}"/>
              </a:ext>
            </a:extLst>
          </p:cNvPr>
          <p:cNvPicPr>
            <a:picLocks noChangeAspect="1"/>
          </p:cNvPicPr>
          <p:nvPr/>
        </p:nvPicPr>
        <p:blipFill>
          <a:blip r:embed="rId3"/>
          <a:stretch>
            <a:fillRect/>
          </a:stretch>
        </p:blipFill>
        <p:spPr>
          <a:xfrm>
            <a:off x="6761905" y="3988750"/>
            <a:ext cx="289045" cy="409035"/>
          </a:xfrm>
          <a:prstGeom prst="rect">
            <a:avLst/>
          </a:prstGeom>
        </p:spPr>
      </p:pic>
      <p:pic>
        <p:nvPicPr>
          <p:cNvPr id="7" name="図 6">
            <a:extLst>
              <a:ext uri="{FF2B5EF4-FFF2-40B4-BE49-F238E27FC236}">
                <a16:creationId xmlns:a16="http://schemas.microsoft.com/office/drawing/2014/main" id="{2E9C1756-652B-6384-587F-E4A0530A998D}"/>
              </a:ext>
            </a:extLst>
          </p:cNvPr>
          <p:cNvPicPr>
            <a:picLocks noChangeAspect="1"/>
          </p:cNvPicPr>
          <p:nvPr/>
        </p:nvPicPr>
        <p:blipFill>
          <a:blip r:embed="rId3"/>
          <a:stretch>
            <a:fillRect/>
          </a:stretch>
        </p:blipFill>
        <p:spPr>
          <a:xfrm>
            <a:off x="6480023" y="4243132"/>
            <a:ext cx="289045" cy="409035"/>
          </a:xfrm>
          <a:prstGeom prst="rect">
            <a:avLst/>
          </a:prstGeom>
        </p:spPr>
      </p:pic>
      <p:pic>
        <p:nvPicPr>
          <p:cNvPr id="8" name="図 7">
            <a:extLst>
              <a:ext uri="{FF2B5EF4-FFF2-40B4-BE49-F238E27FC236}">
                <a16:creationId xmlns:a16="http://schemas.microsoft.com/office/drawing/2014/main" id="{0225FBBE-677B-D812-05CE-66F2A97C39A4}"/>
              </a:ext>
            </a:extLst>
          </p:cNvPr>
          <p:cNvPicPr>
            <a:picLocks noChangeAspect="1"/>
          </p:cNvPicPr>
          <p:nvPr/>
        </p:nvPicPr>
        <p:blipFill>
          <a:blip r:embed="rId3"/>
          <a:stretch>
            <a:fillRect/>
          </a:stretch>
        </p:blipFill>
        <p:spPr>
          <a:xfrm>
            <a:off x="6535023" y="4291258"/>
            <a:ext cx="289045" cy="409035"/>
          </a:xfrm>
          <a:prstGeom prst="rect">
            <a:avLst/>
          </a:prstGeom>
        </p:spPr>
      </p:pic>
    </p:spTree>
    <p:extLst>
      <p:ext uri="{BB962C8B-B14F-4D97-AF65-F5344CB8AC3E}">
        <p14:creationId xmlns:p14="http://schemas.microsoft.com/office/powerpoint/2010/main" val="310026927"/>
      </p:ext>
    </p:extLst>
  </p:cSld>
  <p:clrMapOvr>
    <a:masterClrMapping/>
  </p:clrMapOvr>
  <p:transition spd="med" advClick="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1CDC44-8278-56E2-F28A-6987723F2E0D}"/>
              </a:ext>
            </a:extLst>
          </p:cNvPr>
          <p:cNvSpPr>
            <a:spLocks noGrp="1"/>
          </p:cNvSpPr>
          <p:nvPr>
            <p:ph type="title"/>
          </p:nvPr>
        </p:nvSpPr>
        <p:spPr/>
        <p:txBody>
          <a:bodyPr/>
          <a:lstStyle/>
          <a:p>
            <a:r>
              <a:rPr kumimoji="1" lang="en-US" altLang="ja-JP"/>
              <a:t>IMS</a:t>
            </a:r>
            <a:r>
              <a:rPr kumimoji="1" lang="ja-JP" altLang="en-US"/>
              <a:t>の主要なプロトコル</a:t>
            </a:r>
          </a:p>
        </p:txBody>
      </p:sp>
      <p:sp>
        <p:nvSpPr>
          <p:cNvPr id="3" name="コンテンツ プレースホルダー 2">
            <a:extLst>
              <a:ext uri="{FF2B5EF4-FFF2-40B4-BE49-F238E27FC236}">
                <a16:creationId xmlns:a16="http://schemas.microsoft.com/office/drawing/2014/main" id="{CC81B57B-019F-D360-8B9C-3B1B4E152445}"/>
              </a:ext>
            </a:extLst>
          </p:cNvPr>
          <p:cNvSpPr>
            <a:spLocks noGrp="1"/>
          </p:cNvSpPr>
          <p:nvPr>
            <p:ph idx="1"/>
          </p:nvPr>
        </p:nvSpPr>
        <p:spPr>
          <a:xfrm>
            <a:off x="304800" y="1106637"/>
            <a:ext cx="11480800" cy="5181600"/>
          </a:xfrm>
        </p:spPr>
        <p:txBody>
          <a:bodyPr/>
          <a:lstStyle/>
          <a:p>
            <a:r>
              <a:rPr kumimoji="1" lang="ja-JP" altLang="en-US"/>
              <a:t>アイデンティティ連携</a:t>
            </a:r>
            <a:endParaRPr kumimoji="1" lang="en-US" altLang="ja-JP"/>
          </a:p>
          <a:p>
            <a:pPr lvl="1"/>
            <a:r>
              <a:rPr lang="en-US" altLang="ja-JP"/>
              <a:t>IMS</a:t>
            </a:r>
            <a:r>
              <a:rPr lang="ja-JP" altLang="en-US"/>
              <a:t>間の連携方法</a:t>
            </a:r>
            <a:endParaRPr kumimoji="1" lang="en-US" altLang="ja-JP"/>
          </a:p>
          <a:p>
            <a:endParaRPr kumimoji="1" lang="en-US" altLang="ja-JP"/>
          </a:p>
          <a:p>
            <a:r>
              <a:rPr kumimoji="1" lang="ja-JP" altLang="en-US"/>
              <a:t>認可</a:t>
            </a:r>
            <a:endParaRPr kumimoji="1" lang="en-US" altLang="ja-JP"/>
          </a:p>
          <a:p>
            <a:pPr lvl="1"/>
            <a:r>
              <a:rPr lang="ja-JP" altLang="en-US"/>
              <a:t>リソースの認可方法</a:t>
            </a:r>
            <a:endParaRPr kumimoji="1" lang="en-US" altLang="ja-JP"/>
          </a:p>
          <a:p>
            <a:endParaRPr kumimoji="1" lang="en-US" altLang="ja-JP"/>
          </a:p>
          <a:p>
            <a:endParaRPr lang="en-US" altLang="ja-JP"/>
          </a:p>
          <a:p>
            <a:r>
              <a:rPr lang="ja-JP" altLang="en-US"/>
              <a:t>認証</a:t>
            </a:r>
            <a:endParaRPr lang="en-US" altLang="ja-JP"/>
          </a:p>
          <a:p>
            <a:pPr lvl="1"/>
            <a:r>
              <a:rPr kumimoji="1" lang="ja-JP" altLang="en-US"/>
              <a:t>エンティティ認証</a:t>
            </a:r>
          </a:p>
        </p:txBody>
      </p:sp>
      <p:sp>
        <p:nvSpPr>
          <p:cNvPr id="4" name="台形 3">
            <a:extLst>
              <a:ext uri="{FF2B5EF4-FFF2-40B4-BE49-F238E27FC236}">
                <a16:creationId xmlns:a16="http://schemas.microsoft.com/office/drawing/2014/main" id="{7256130B-9FB6-500A-626F-9F4FEF522FF4}"/>
              </a:ext>
            </a:extLst>
          </p:cNvPr>
          <p:cNvSpPr/>
          <p:nvPr/>
        </p:nvSpPr>
        <p:spPr>
          <a:xfrm>
            <a:off x="5735960" y="5013176"/>
            <a:ext cx="4248472" cy="720080"/>
          </a:xfrm>
          <a:prstGeom prst="trapezoid">
            <a:avLst/>
          </a:prstGeom>
          <a:solidFill>
            <a:srgbClr val="92D05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FIDO 2.0</a:t>
            </a:r>
            <a:endParaRPr lang="ja-JP" altLang="en-US" sz="2000" b="1">
              <a:latin typeface="Meiryo" panose="020B0604030504040204" pitchFamily="34" charset="-128"/>
              <a:ea typeface="Meiryo" panose="020B0604030504040204" pitchFamily="34" charset="-128"/>
            </a:endParaRPr>
          </a:p>
        </p:txBody>
      </p:sp>
      <p:sp>
        <p:nvSpPr>
          <p:cNvPr id="5" name="台形 4">
            <a:extLst>
              <a:ext uri="{FF2B5EF4-FFF2-40B4-BE49-F238E27FC236}">
                <a16:creationId xmlns:a16="http://schemas.microsoft.com/office/drawing/2014/main" id="{66E5EFBD-B13E-B9E2-5713-16F3B0E7B02B}"/>
              </a:ext>
            </a:extLst>
          </p:cNvPr>
          <p:cNvSpPr/>
          <p:nvPr/>
        </p:nvSpPr>
        <p:spPr>
          <a:xfrm>
            <a:off x="5735960" y="3145160"/>
            <a:ext cx="4248472" cy="720080"/>
          </a:xfrm>
          <a:prstGeom prst="trapezoid">
            <a:avLst/>
          </a:prstGeom>
          <a:solidFill>
            <a:schemeClr val="accent6">
              <a:lumMod val="20000"/>
              <a:lumOff val="80000"/>
            </a:schemeClr>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OAuth 2.0</a:t>
            </a:r>
            <a:endParaRPr lang="ja-JP" altLang="en-US" sz="2000" b="1">
              <a:latin typeface="Meiryo" panose="020B0604030504040204" pitchFamily="34" charset="-128"/>
              <a:ea typeface="Meiryo" panose="020B0604030504040204" pitchFamily="34" charset="-128"/>
            </a:endParaRPr>
          </a:p>
        </p:txBody>
      </p:sp>
      <p:sp>
        <p:nvSpPr>
          <p:cNvPr id="6" name="台形 5">
            <a:extLst>
              <a:ext uri="{FF2B5EF4-FFF2-40B4-BE49-F238E27FC236}">
                <a16:creationId xmlns:a16="http://schemas.microsoft.com/office/drawing/2014/main" id="{6E435E80-5B5C-CD4B-DFC1-114816610C86}"/>
              </a:ext>
            </a:extLst>
          </p:cNvPr>
          <p:cNvSpPr/>
          <p:nvPr/>
        </p:nvSpPr>
        <p:spPr>
          <a:xfrm>
            <a:off x="5807968" y="1369402"/>
            <a:ext cx="4248472" cy="720080"/>
          </a:xfrm>
          <a:prstGeom prst="trapezoid">
            <a:avLst/>
          </a:prstGeom>
          <a:solidFill>
            <a:srgbClr val="FFC000"/>
          </a:solidFill>
          <a:ln w="57150">
            <a:no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2000" b="1">
                <a:latin typeface="Meiryo" panose="020B0604030504040204" pitchFamily="34" charset="-128"/>
                <a:ea typeface="Meiryo" panose="020B0604030504040204" pitchFamily="34" charset="-128"/>
              </a:rPr>
              <a:t>OpenID Connect</a:t>
            </a:r>
            <a:endParaRPr lang="ja-JP" altLang="en-US" sz="2000" b="1">
              <a:latin typeface="Meiryo" panose="020B0604030504040204" pitchFamily="34" charset="-128"/>
              <a:ea typeface="Meiryo" panose="020B0604030504040204" pitchFamily="34" charset="-128"/>
            </a:endParaRPr>
          </a:p>
        </p:txBody>
      </p:sp>
      <p:sp>
        <p:nvSpPr>
          <p:cNvPr id="7" name="テキスト ボックス 6">
            <a:extLst>
              <a:ext uri="{FF2B5EF4-FFF2-40B4-BE49-F238E27FC236}">
                <a16:creationId xmlns:a16="http://schemas.microsoft.com/office/drawing/2014/main" id="{99DD2A91-BA6C-DB09-63D1-7A2C871804E2}"/>
              </a:ext>
            </a:extLst>
          </p:cNvPr>
          <p:cNvSpPr txBox="1"/>
          <p:nvPr/>
        </p:nvSpPr>
        <p:spPr>
          <a:xfrm>
            <a:off x="-727113" y="1883884"/>
            <a:ext cx="0" cy="0"/>
          </a:xfrm>
          <a:prstGeom prst="rect">
            <a:avLst/>
          </a:prstGeom>
          <a:noFill/>
        </p:spPr>
        <p:txBody>
          <a:bodyPr wrap="none" lIns="90000" rtlCol="0">
            <a:noAutofit/>
          </a:bodyPr>
          <a:lstStyle/>
          <a:p>
            <a:pPr algn="ctr"/>
            <a:endParaRPr lang="ja-JP" altLang="en-US" sz="1800" b="1" dirty="0">
              <a:latin typeface="Meiryo" panose="020B0604030504040204" pitchFamily="34" charset="-128"/>
              <a:ea typeface="Meiryo" panose="020B0604030504040204" pitchFamily="34" charset="-128"/>
            </a:endParaRPr>
          </a:p>
        </p:txBody>
      </p:sp>
      <p:sp>
        <p:nvSpPr>
          <p:cNvPr id="8" name="角丸四角形 7">
            <a:extLst>
              <a:ext uri="{FF2B5EF4-FFF2-40B4-BE49-F238E27FC236}">
                <a16:creationId xmlns:a16="http://schemas.microsoft.com/office/drawing/2014/main" id="{9F057461-E7B9-002D-6FD6-FCA5E2E73467}"/>
              </a:ext>
            </a:extLst>
          </p:cNvPr>
          <p:cNvSpPr/>
          <p:nvPr/>
        </p:nvSpPr>
        <p:spPr>
          <a:xfrm>
            <a:off x="263352" y="914400"/>
            <a:ext cx="10079600" cy="1506488"/>
          </a:xfrm>
          <a:prstGeom prst="roundRect">
            <a:avLst/>
          </a:prstGeom>
          <a:ln w="57150">
            <a:solidFill>
              <a:srgbClr val="0070C0"/>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8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241383939"/>
      </p:ext>
    </p:extLst>
  </p:cSld>
  <p:clrMapOvr>
    <a:masterClrMapping/>
  </p:clrMapOvr>
  <p:transition spd="med" advClick="0"/>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OpenID connect</a:t>
            </a:r>
            <a:endParaRPr kumimoji="1" lang="ja-JP" altLang="en-US"/>
          </a:p>
        </p:txBody>
      </p:sp>
      <p:sp>
        <p:nvSpPr>
          <p:cNvPr id="3" name="コンテンツ プレースホルダー 2"/>
          <p:cNvSpPr>
            <a:spLocks noGrp="1"/>
          </p:cNvSpPr>
          <p:nvPr>
            <p:ph idx="1"/>
          </p:nvPr>
        </p:nvSpPr>
        <p:spPr>
          <a:xfrm>
            <a:off x="1752600" y="733552"/>
            <a:ext cx="8712968" cy="1750170"/>
          </a:xfrm>
        </p:spPr>
        <p:txBody>
          <a:bodyPr/>
          <a:lstStyle/>
          <a:p>
            <a:r>
              <a:rPr lang="en-US" altLang="ja-JP"/>
              <a:t>ID</a:t>
            </a:r>
            <a:r>
              <a:rPr lang="ja-JP" altLang="en-US"/>
              <a:t>連携のためのフレームワーク</a:t>
            </a:r>
            <a:endParaRPr lang="en-US" altLang="ja-JP"/>
          </a:p>
          <a:p>
            <a:pPr lvl="1"/>
            <a:r>
              <a:rPr kumimoji="1" lang="en-US" altLang="ja-JP"/>
              <a:t>OAuth 2.0 </a:t>
            </a:r>
            <a:r>
              <a:rPr lang="ja-JP" altLang="en-US"/>
              <a:t>の拡張仕様</a:t>
            </a:r>
            <a:endParaRPr lang="en-US" altLang="ja-JP"/>
          </a:p>
          <a:p>
            <a:pPr lvl="1"/>
            <a:r>
              <a:rPr lang="en-US" altLang="ja-JP"/>
              <a:t>OAuth 2.0</a:t>
            </a:r>
            <a:r>
              <a:rPr lang="ja-JP" altLang="en-US"/>
              <a:t>のアクセストークンに加えて</a:t>
            </a:r>
            <a:r>
              <a:rPr lang="en-US" altLang="ja-JP"/>
              <a:t>ID</a:t>
            </a:r>
            <a:r>
              <a:rPr lang="ja-JP" altLang="en-US"/>
              <a:t>トークンを発行する</a:t>
            </a:r>
            <a:endParaRPr lang="en-US" altLang="ja-JP"/>
          </a:p>
          <a:p>
            <a:pPr lvl="1"/>
            <a:endParaRPr kumimoji="1" lang="ja-JP" altLang="en-US"/>
          </a:p>
        </p:txBody>
      </p:sp>
      <p:pic>
        <p:nvPicPr>
          <p:cNvPr id="4" name="図 3">
            <a:extLst>
              <a:ext uri="{FF2B5EF4-FFF2-40B4-BE49-F238E27FC236}">
                <a16:creationId xmlns:a16="http://schemas.microsoft.com/office/drawing/2014/main" id="{B84D5C2C-435E-FD42-98E8-2CFE04D95869}"/>
              </a:ext>
            </a:extLst>
          </p:cNvPr>
          <p:cNvPicPr>
            <a:picLocks noChangeAspect="1"/>
          </p:cNvPicPr>
          <p:nvPr/>
        </p:nvPicPr>
        <p:blipFill>
          <a:blip r:embed="rId2"/>
          <a:stretch>
            <a:fillRect/>
          </a:stretch>
        </p:blipFill>
        <p:spPr>
          <a:xfrm>
            <a:off x="3313753" y="6005214"/>
            <a:ext cx="630073" cy="548269"/>
          </a:xfrm>
          <a:prstGeom prst="rect">
            <a:avLst/>
          </a:prstGeom>
        </p:spPr>
      </p:pic>
      <p:sp>
        <p:nvSpPr>
          <p:cNvPr id="5" name="テキスト ボックス 4">
            <a:extLst>
              <a:ext uri="{FF2B5EF4-FFF2-40B4-BE49-F238E27FC236}">
                <a16:creationId xmlns:a16="http://schemas.microsoft.com/office/drawing/2014/main" id="{19AEA620-C04B-BE48-AEDF-E882AF2467BD}"/>
              </a:ext>
            </a:extLst>
          </p:cNvPr>
          <p:cNvSpPr txBox="1"/>
          <p:nvPr/>
        </p:nvSpPr>
        <p:spPr>
          <a:xfrm>
            <a:off x="2980782" y="6553910"/>
            <a:ext cx="1261884" cy="307777"/>
          </a:xfrm>
          <a:prstGeom prst="rect">
            <a:avLst/>
          </a:prstGeom>
          <a:noFill/>
        </p:spPr>
        <p:txBody>
          <a:bodyPr wrap="none" rtlCol="0">
            <a:spAutoFit/>
          </a:bodyPr>
          <a:lstStyle/>
          <a:p>
            <a:pPr algn="l"/>
            <a:r>
              <a:rPr lang="ja-JP" altLang="en-US" sz="1400" b="1">
                <a:latin typeface="Meiryo" panose="020B0604030504040204" pitchFamily="34" charset="-128"/>
                <a:ea typeface="Meiryo" panose="020B0604030504040204" pitchFamily="34" charset="-128"/>
              </a:rPr>
              <a:t>エンティティ</a:t>
            </a:r>
          </a:p>
        </p:txBody>
      </p:sp>
      <p:sp>
        <p:nvSpPr>
          <p:cNvPr id="7" name="正方形/長方形 6">
            <a:extLst>
              <a:ext uri="{FF2B5EF4-FFF2-40B4-BE49-F238E27FC236}">
                <a16:creationId xmlns:a16="http://schemas.microsoft.com/office/drawing/2014/main" id="{B097731F-1267-C942-AAE3-764032D01448}"/>
              </a:ext>
            </a:extLst>
          </p:cNvPr>
          <p:cNvSpPr/>
          <p:nvPr/>
        </p:nvSpPr>
        <p:spPr>
          <a:xfrm>
            <a:off x="2668443" y="2544098"/>
            <a:ext cx="1224136" cy="1316950"/>
          </a:xfrm>
          <a:prstGeom prst="rect">
            <a:avLst/>
          </a:prstGeom>
          <a:solidFill>
            <a:srgbClr val="FFC00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OP</a:t>
            </a:r>
          </a:p>
          <a:p>
            <a:pPr algn="ctr"/>
            <a:r>
              <a:rPr lang="en-US" altLang="ja-JP" sz="1600" b="1">
                <a:latin typeface="Meiryo" panose="020B0604030504040204" pitchFamily="34" charset="-128"/>
                <a:ea typeface="Meiryo" panose="020B0604030504040204" pitchFamily="34" charset="-128"/>
              </a:rPr>
              <a:t>(IdP)</a:t>
            </a:r>
          </a:p>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a:p>
            <a:pPr algn="ctr"/>
            <a:endParaRPr lang="en-US" altLang="ja-JP" sz="1600" b="1">
              <a:latin typeface="Meiryo" panose="020B0604030504040204" pitchFamily="34" charset="-128"/>
              <a:ea typeface="Meiryo" panose="020B0604030504040204" pitchFamily="34" charset="-128"/>
            </a:endParaRPr>
          </a:p>
        </p:txBody>
      </p:sp>
      <p:sp>
        <p:nvSpPr>
          <p:cNvPr id="11" name="角丸四角形 10"/>
          <p:cNvSpPr/>
          <p:nvPr/>
        </p:nvSpPr>
        <p:spPr>
          <a:xfrm>
            <a:off x="2207568" y="2348880"/>
            <a:ext cx="7920880" cy="1728192"/>
          </a:xfrm>
          <a:prstGeom prst="roundRect">
            <a:avLst/>
          </a:prstGeom>
          <a:ln w="57150">
            <a:solidFill>
              <a:schemeClr val="tx1"/>
            </a:solidFill>
            <a:prstDash val="sysDot"/>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latin typeface="Meiryo" panose="020B0604030504040204" pitchFamily="34" charset="-128"/>
              <a:ea typeface="Meiryo" panose="020B0604030504040204" pitchFamily="34" charset="-128"/>
            </a:endParaRPr>
          </a:p>
        </p:txBody>
      </p:sp>
      <p:sp>
        <p:nvSpPr>
          <p:cNvPr id="12" name="正方形/長方形 11">
            <a:extLst>
              <a:ext uri="{FF2B5EF4-FFF2-40B4-BE49-F238E27FC236}">
                <a16:creationId xmlns:a16="http://schemas.microsoft.com/office/drawing/2014/main" id="{B097731F-1267-C942-AAE3-764032D01448}"/>
              </a:ext>
            </a:extLst>
          </p:cNvPr>
          <p:cNvSpPr/>
          <p:nvPr/>
        </p:nvSpPr>
        <p:spPr>
          <a:xfrm>
            <a:off x="3034682" y="5537406"/>
            <a:ext cx="1224136" cy="448336"/>
          </a:xfrm>
          <a:prstGeom prst="rect">
            <a:avLst/>
          </a:prstGeom>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ja-JP" altLang="en-US" sz="1400" b="1">
                <a:latin typeface="Meiryo" panose="020B0604030504040204" pitchFamily="34" charset="-128"/>
                <a:ea typeface="Meiryo" panose="020B0604030504040204" pitchFamily="34" charset="-128"/>
              </a:rPr>
              <a:t>ブラウザ</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cxnSp>
        <p:nvCxnSpPr>
          <p:cNvPr id="15" name="直線矢印コネクタ 14"/>
          <p:cNvCxnSpPr>
            <a:cxnSpLocks/>
          </p:cNvCxnSpPr>
          <p:nvPr/>
        </p:nvCxnSpPr>
        <p:spPr bwMode="auto">
          <a:xfrm flipH="1" flipV="1">
            <a:off x="3091420" y="3921425"/>
            <a:ext cx="340284" cy="1615555"/>
          </a:xfrm>
          <a:prstGeom prst="straightConnector1">
            <a:avLst/>
          </a:prstGeom>
          <a:noFill/>
          <a:ln w="57150" cap="flat" cmpd="sng" algn="ctr">
            <a:solidFill>
              <a:schemeClr val="tx1"/>
            </a:solidFill>
            <a:prstDash val="solid"/>
            <a:round/>
            <a:headEnd type="none" w="med" len="med"/>
            <a:tailEnd type="triangle"/>
          </a:ln>
          <a:effectLst/>
        </p:spPr>
      </p:cxnSp>
      <p:sp>
        <p:nvSpPr>
          <p:cNvPr id="18" name="テキスト ボックス 17">
            <a:extLst>
              <a:ext uri="{FF2B5EF4-FFF2-40B4-BE49-F238E27FC236}">
                <a16:creationId xmlns:a16="http://schemas.microsoft.com/office/drawing/2014/main" id="{19AEA620-C04B-BE48-AEDF-E882AF2467BD}"/>
              </a:ext>
            </a:extLst>
          </p:cNvPr>
          <p:cNvSpPr txBox="1"/>
          <p:nvPr/>
        </p:nvSpPr>
        <p:spPr>
          <a:xfrm>
            <a:off x="1626877" y="4430203"/>
            <a:ext cx="1620957" cy="307777"/>
          </a:xfrm>
          <a:prstGeom prst="rect">
            <a:avLst/>
          </a:prstGeom>
          <a:noFill/>
        </p:spPr>
        <p:txBody>
          <a:bodyPr wrap="none" rtlCol="0">
            <a:spAutoFit/>
          </a:bodyPr>
          <a:lstStyle/>
          <a:p>
            <a:pPr algn="l"/>
            <a:r>
              <a:rPr lang="ja-JP" altLang="en-US" sz="1400" b="1">
                <a:latin typeface="Meiryo" panose="020B0604030504040204" pitchFamily="34" charset="-128"/>
                <a:ea typeface="Meiryo" panose="020B0604030504040204" pitchFamily="34" charset="-128"/>
              </a:rPr>
              <a:t>エンティティ認証</a:t>
            </a:r>
          </a:p>
        </p:txBody>
      </p:sp>
      <p:sp>
        <p:nvSpPr>
          <p:cNvPr id="6" name="正方形/長方形 5">
            <a:extLst>
              <a:ext uri="{FF2B5EF4-FFF2-40B4-BE49-F238E27FC236}">
                <a16:creationId xmlns:a16="http://schemas.microsoft.com/office/drawing/2014/main" id="{D0794DB6-8266-42D6-045C-1BEEFC02E9FC}"/>
              </a:ext>
            </a:extLst>
          </p:cNvPr>
          <p:cNvSpPr/>
          <p:nvPr/>
        </p:nvSpPr>
        <p:spPr>
          <a:xfrm>
            <a:off x="4425196" y="2548197"/>
            <a:ext cx="1224136" cy="1296144"/>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RP</a:t>
            </a:r>
          </a:p>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web</a:t>
            </a:r>
          </a:p>
          <a:p>
            <a:pPr algn="ctr"/>
            <a:r>
              <a:rPr lang="ja-JP" altLang="en-US" sz="1600" b="1">
                <a:latin typeface="Meiryo" panose="020B0604030504040204" pitchFamily="34" charset="-128"/>
                <a:ea typeface="Meiryo" panose="020B0604030504040204" pitchFamily="34" charset="-128"/>
              </a:rPr>
              <a:t>サービス</a:t>
            </a:r>
            <a:endParaRPr lang="en-US" altLang="ja-JP" sz="1600" b="1">
              <a:latin typeface="Meiryo" panose="020B0604030504040204" pitchFamily="34" charset="-128"/>
              <a:ea typeface="Meiryo" panose="020B0604030504040204" pitchFamily="34" charset="-128"/>
            </a:endParaRPr>
          </a:p>
        </p:txBody>
      </p:sp>
      <p:sp>
        <p:nvSpPr>
          <p:cNvPr id="14" name="正方形/長方形 13">
            <a:extLst>
              <a:ext uri="{FF2B5EF4-FFF2-40B4-BE49-F238E27FC236}">
                <a16:creationId xmlns:a16="http://schemas.microsoft.com/office/drawing/2014/main" id="{D21F2EFB-7AD2-4473-1B04-47CC7F0BD7A4}"/>
              </a:ext>
            </a:extLst>
          </p:cNvPr>
          <p:cNvSpPr/>
          <p:nvPr/>
        </p:nvSpPr>
        <p:spPr>
          <a:xfrm>
            <a:off x="5938232" y="2535040"/>
            <a:ext cx="1224136" cy="1296144"/>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RP</a:t>
            </a:r>
          </a:p>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web</a:t>
            </a:r>
          </a:p>
          <a:p>
            <a:pPr algn="ctr"/>
            <a:r>
              <a:rPr lang="ja-JP" altLang="en-US" sz="1600" b="1">
                <a:latin typeface="Meiryo" panose="020B0604030504040204" pitchFamily="34" charset="-128"/>
                <a:ea typeface="Meiryo" panose="020B0604030504040204" pitchFamily="34" charset="-128"/>
              </a:rPr>
              <a:t>サービス</a:t>
            </a:r>
            <a:endParaRPr lang="en-US" altLang="ja-JP" sz="1600" b="1">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88A3F003-DE0C-A0FF-5562-57F0291EC9F8}"/>
              </a:ext>
            </a:extLst>
          </p:cNvPr>
          <p:cNvSpPr/>
          <p:nvPr/>
        </p:nvSpPr>
        <p:spPr>
          <a:xfrm>
            <a:off x="7372327" y="2528462"/>
            <a:ext cx="1224136" cy="1296144"/>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RP</a:t>
            </a:r>
          </a:p>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web</a:t>
            </a:r>
          </a:p>
          <a:p>
            <a:pPr algn="ctr"/>
            <a:r>
              <a:rPr lang="ja-JP" altLang="en-US" sz="1600" b="1">
                <a:latin typeface="Meiryo" panose="020B0604030504040204" pitchFamily="34" charset="-128"/>
                <a:ea typeface="Meiryo" panose="020B0604030504040204" pitchFamily="34" charset="-128"/>
              </a:rPr>
              <a:t>サービス</a:t>
            </a:r>
            <a:endParaRPr lang="en-US" altLang="ja-JP" sz="1600" b="1">
              <a:latin typeface="Meiryo" panose="020B0604030504040204" pitchFamily="34" charset="-128"/>
              <a:ea typeface="Meiryo" panose="020B0604030504040204" pitchFamily="34" charset="-128"/>
            </a:endParaRPr>
          </a:p>
        </p:txBody>
      </p:sp>
      <p:sp>
        <p:nvSpPr>
          <p:cNvPr id="17" name="正方形/長方形 16">
            <a:extLst>
              <a:ext uri="{FF2B5EF4-FFF2-40B4-BE49-F238E27FC236}">
                <a16:creationId xmlns:a16="http://schemas.microsoft.com/office/drawing/2014/main" id="{CCCBE239-F87B-159C-680D-939F945B431C}"/>
              </a:ext>
            </a:extLst>
          </p:cNvPr>
          <p:cNvSpPr/>
          <p:nvPr/>
        </p:nvSpPr>
        <p:spPr>
          <a:xfrm>
            <a:off x="8786687" y="2535040"/>
            <a:ext cx="1224136" cy="1296144"/>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RP</a:t>
            </a:r>
          </a:p>
          <a:p>
            <a:pPr algn="ctr"/>
            <a:endParaRPr lang="en-US" altLang="ja-JP" sz="1600" b="1">
              <a:latin typeface="Meiryo" panose="020B0604030504040204" pitchFamily="34" charset="-128"/>
              <a:ea typeface="Meiryo" panose="020B0604030504040204" pitchFamily="34" charset="-128"/>
            </a:endParaRPr>
          </a:p>
          <a:p>
            <a:pPr algn="ctr"/>
            <a:r>
              <a:rPr lang="en-US" altLang="ja-JP" sz="1600" b="1">
                <a:latin typeface="Meiryo" panose="020B0604030504040204" pitchFamily="34" charset="-128"/>
                <a:ea typeface="Meiryo" panose="020B0604030504040204" pitchFamily="34" charset="-128"/>
              </a:rPr>
              <a:t>web</a:t>
            </a:r>
          </a:p>
          <a:p>
            <a:pPr algn="ctr"/>
            <a:r>
              <a:rPr lang="ja-JP" altLang="en-US" sz="1600" b="1">
                <a:latin typeface="Meiryo" panose="020B0604030504040204" pitchFamily="34" charset="-128"/>
                <a:ea typeface="Meiryo" panose="020B0604030504040204" pitchFamily="34" charset="-128"/>
              </a:rPr>
              <a:t>サービス</a:t>
            </a:r>
            <a:endParaRPr lang="en-US" altLang="ja-JP" sz="1600" b="1">
              <a:latin typeface="Meiryo" panose="020B0604030504040204" pitchFamily="34" charset="-128"/>
              <a:ea typeface="Meiryo" panose="020B0604030504040204" pitchFamily="34" charset="-128"/>
            </a:endParaRPr>
          </a:p>
        </p:txBody>
      </p:sp>
      <p:cxnSp>
        <p:nvCxnSpPr>
          <p:cNvPr id="22" name="直線矢印コネクタ 21">
            <a:extLst>
              <a:ext uri="{FF2B5EF4-FFF2-40B4-BE49-F238E27FC236}">
                <a16:creationId xmlns:a16="http://schemas.microsoft.com/office/drawing/2014/main" id="{D6A4048A-61D7-EB30-C736-9E21D0564C42}"/>
              </a:ext>
            </a:extLst>
          </p:cNvPr>
          <p:cNvCxnSpPr>
            <a:cxnSpLocks/>
          </p:cNvCxnSpPr>
          <p:nvPr/>
        </p:nvCxnSpPr>
        <p:spPr bwMode="auto">
          <a:xfrm>
            <a:off x="3431704" y="3921425"/>
            <a:ext cx="360040" cy="1596511"/>
          </a:xfrm>
          <a:prstGeom prst="straightConnector1">
            <a:avLst/>
          </a:prstGeom>
          <a:noFill/>
          <a:ln w="57150" cap="flat" cmpd="sng" algn="ctr">
            <a:solidFill>
              <a:schemeClr val="tx1"/>
            </a:solidFill>
            <a:prstDash val="solid"/>
            <a:round/>
            <a:headEnd type="none" w="med" len="med"/>
            <a:tailEnd type="triangle"/>
          </a:ln>
          <a:effectLst/>
        </p:spPr>
      </p:cxnSp>
      <p:sp>
        <p:nvSpPr>
          <p:cNvPr id="26" name="円柱 25">
            <a:extLst>
              <a:ext uri="{FF2B5EF4-FFF2-40B4-BE49-F238E27FC236}">
                <a16:creationId xmlns:a16="http://schemas.microsoft.com/office/drawing/2014/main" id="{A06EE0DC-7B18-3B5C-8545-D3E89410F35B}"/>
              </a:ext>
            </a:extLst>
          </p:cNvPr>
          <p:cNvSpPr/>
          <p:nvPr/>
        </p:nvSpPr>
        <p:spPr>
          <a:xfrm>
            <a:off x="2950566" y="3196654"/>
            <a:ext cx="594537" cy="478030"/>
          </a:xfrm>
          <a:prstGeom prst="can">
            <a:avLst/>
          </a:prstGeom>
          <a:solidFill>
            <a:schemeClr val="accent1">
              <a:lumMod val="50000"/>
            </a:schemeClr>
          </a:solidFill>
          <a:ln w="3810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latin typeface="Meiryo" panose="020B0604030504040204" pitchFamily="34" charset="-128"/>
              <a:ea typeface="Meiryo" panose="020B0604030504040204" pitchFamily="34" charset="-128"/>
            </a:endParaRPr>
          </a:p>
        </p:txBody>
      </p:sp>
      <p:sp>
        <p:nvSpPr>
          <p:cNvPr id="8" name="縦巻き 7">
            <a:extLst>
              <a:ext uri="{FF2B5EF4-FFF2-40B4-BE49-F238E27FC236}">
                <a16:creationId xmlns:a16="http://schemas.microsoft.com/office/drawing/2014/main" id="{06F3E760-F1A9-FB33-CA2B-F0A8815B4BFD}"/>
              </a:ext>
            </a:extLst>
          </p:cNvPr>
          <p:cNvSpPr/>
          <p:nvPr/>
        </p:nvSpPr>
        <p:spPr>
          <a:xfrm>
            <a:off x="3443232" y="4725700"/>
            <a:ext cx="1022732" cy="562425"/>
          </a:xfrm>
          <a:prstGeom prst="verticalScroll">
            <a:avLst/>
          </a:prstGeom>
          <a:solidFill>
            <a:srgbClr val="7030A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100" b="1">
                <a:solidFill>
                  <a:schemeClr val="bg1"/>
                </a:solidFill>
                <a:latin typeface="Meiryo" panose="020B0604030504040204" pitchFamily="34" charset="-128"/>
                <a:ea typeface="Meiryo" panose="020B0604030504040204" pitchFamily="34" charset="-128"/>
              </a:rPr>
              <a:t>アクセス</a:t>
            </a:r>
            <a:endParaRPr lang="en-US" altLang="ja-JP" sz="1100" b="1">
              <a:solidFill>
                <a:schemeClr val="bg1"/>
              </a:solidFill>
              <a:latin typeface="Meiryo" panose="020B0604030504040204" pitchFamily="34" charset="-128"/>
              <a:ea typeface="Meiryo" panose="020B0604030504040204" pitchFamily="34" charset="-128"/>
            </a:endParaRPr>
          </a:p>
          <a:p>
            <a:pPr algn="ctr"/>
            <a:r>
              <a:rPr lang="ja-JP" altLang="en-US" sz="1100" b="1">
                <a:solidFill>
                  <a:schemeClr val="bg1"/>
                </a:solidFill>
                <a:latin typeface="Meiryo" panose="020B0604030504040204" pitchFamily="34" charset="-128"/>
                <a:ea typeface="Meiryo" panose="020B0604030504040204" pitchFamily="34" charset="-128"/>
              </a:rPr>
              <a:t>トークン</a:t>
            </a:r>
          </a:p>
        </p:txBody>
      </p:sp>
      <p:sp>
        <p:nvSpPr>
          <p:cNvPr id="9" name="星 7 8">
            <a:extLst>
              <a:ext uri="{FF2B5EF4-FFF2-40B4-BE49-F238E27FC236}">
                <a16:creationId xmlns:a16="http://schemas.microsoft.com/office/drawing/2014/main" id="{8DF8B249-EAA3-DBDD-9715-F1591D1B0D01}"/>
              </a:ext>
            </a:extLst>
          </p:cNvPr>
          <p:cNvSpPr/>
          <p:nvPr/>
        </p:nvSpPr>
        <p:spPr>
          <a:xfrm>
            <a:off x="4245633" y="5100452"/>
            <a:ext cx="139847"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grpSp>
        <p:nvGrpSpPr>
          <p:cNvPr id="19" name="グループ化 18">
            <a:extLst>
              <a:ext uri="{FF2B5EF4-FFF2-40B4-BE49-F238E27FC236}">
                <a16:creationId xmlns:a16="http://schemas.microsoft.com/office/drawing/2014/main" id="{A586CB0F-6A86-8F49-D3E5-8AEA0D858EAF}"/>
              </a:ext>
            </a:extLst>
          </p:cNvPr>
          <p:cNvGrpSpPr/>
          <p:nvPr/>
        </p:nvGrpSpPr>
        <p:grpSpPr>
          <a:xfrm>
            <a:off x="3337804" y="4096543"/>
            <a:ext cx="1109551" cy="595694"/>
            <a:chOff x="3894497" y="5178980"/>
            <a:chExt cx="1109551" cy="595694"/>
          </a:xfrm>
        </p:grpSpPr>
        <p:sp>
          <p:nvSpPr>
            <p:cNvPr id="10" name="縦巻き 9">
              <a:extLst>
                <a:ext uri="{FF2B5EF4-FFF2-40B4-BE49-F238E27FC236}">
                  <a16:creationId xmlns:a16="http://schemas.microsoft.com/office/drawing/2014/main" id="{76CC9C70-1EBF-1E7E-A244-38B06B884A4B}"/>
                </a:ext>
              </a:extLst>
            </p:cNvPr>
            <p:cNvSpPr/>
            <p:nvPr/>
          </p:nvSpPr>
          <p:spPr>
            <a:xfrm>
              <a:off x="3894497" y="5178980"/>
              <a:ext cx="1109551" cy="595694"/>
            </a:xfrm>
            <a:prstGeom prst="verticalScroll">
              <a:avLst/>
            </a:prstGeom>
            <a:solidFill>
              <a:srgbClr val="00206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100" b="1">
                  <a:solidFill>
                    <a:schemeClr val="bg1"/>
                  </a:solidFill>
                  <a:latin typeface="Meiryo" panose="020B0604030504040204" pitchFamily="34" charset="-128"/>
                  <a:ea typeface="Meiryo" panose="020B0604030504040204" pitchFamily="34" charset="-128"/>
                </a:rPr>
                <a:t>ID</a:t>
              </a:r>
              <a:r>
                <a:rPr lang="ja-JP" altLang="en-US" sz="1100" b="1">
                  <a:solidFill>
                    <a:schemeClr val="bg1"/>
                  </a:solidFill>
                  <a:latin typeface="Meiryo" panose="020B0604030504040204" pitchFamily="34" charset="-128"/>
                  <a:ea typeface="Meiryo" panose="020B0604030504040204" pitchFamily="34" charset="-128"/>
                </a:rPr>
                <a:t>トークン</a:t>
              </a:r>
              <a:endParaRPr lang="ja-JP" altLang="en-US" sz="1100" b="1" dirty="0">
                <a:solidFill>
                  <a:schemeClr val="bg1"/>
                </a:solidFill>
                <a:latin typeface="Meiryo" panose="020B0604030504040204" pitchFamily="34" charset="-128"/>
                <a:ea typeface="Meiryo" panose="020B0604030504040204" pitchFamily="34" charset="-128"/>
              </a:endParaRPr>
            </a:p>
          </p:txBody>
        </p:sp>
        <p:sp>
          <p:nvSpPr>
            <p:cNvPr id="13" name="星 7 12">
              <a:extLst>
                <a:ext uri="{FF2B5EF4-FFF2-40B4-BE49-F238E27FC236}">
                  <a16:creationId xmlns:a16="http://schemas.microsoft.com/office/drawing/2014/main" id="{3F68AE95-0908-C540-F6D8-05BB29233E5C}"/>
                </a:ext>
              </a:extLst>
            </p:cNvPr>
            <p:cNvSpPr/>
            <p:nvPr/>
          </p:nvSpPr>
          <p:spPr>
            <a:xfrm>
              <a:off x="4762981" y="5608034"/>
              <a:ext cx="139847"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grpSp>
      <p:cxnSp>
        <p:nvCxnSpPr>
          <p:cNvPr id="20" name="直線矢印コネクタ 19">
            <a:extLst>
              <a:ext uri="{FF2B5EF4-FFF2-40B4-BE49-F238E27FC236}">
                <a16:creationId xmlns:a16="http://schemas.microsoft.com/office/drawing/2014/main" id="{547CDD95-9E12-1956-EED2-E3097A90974E}"/>
              </a:ext>
            </a:extLst>
          </p:cNvPr>
          <p:cNvCxnSpPr>
            <a:cxnSpLocks/>
          </p:cNvCxnSpPr>
          <p:nvPr/>
        </p:nvCxnSpPr>
        <p:spPr bwMode="auto">
          <a:xfrm flipV="1">
            <a:off x="4079776" y="3827907"/>
            <a:ext cx="2388690" cy="1709073"/>
          </a:xfrm>
          <a:prstGeom prst="straightConnector1">
            <a:avLst/>
          </a:prstGeom>
          <a:noFill/>
          <a:ln w="57150" cap="flat" cmpd="sng" algn="ctr">
            <a:solidFill>
              <a:schemeClr val="tx1"/>
            </a:solidFill>
            <a:prstDash val="solid"/>
            <a:round/>
            <a:headEnd type="none" w="med" len="med"/>
            <a:tailEnd type="triangle"/>
          </a:ln>
          <a:effectLst/>
        </p:spPr>
      </p:cxnSp>
      <p:sp>
        <p:nvSpPr>
          <p:cNvPr id="21" name="テキスト ボックス 20">
            <a:extLst>
              <a:ext uri="{FF2B5EF4-FFF2-40B4-BE49-F238E27FC236}">
                <a16:creationId xmlns:a16="http://schemas.microsoft.com/office/drawing/2014/main" id="{82CDA0F6-141D-B78B-21A6-0A99544F8C23}"/>
              </a:ext>
            </a:extLst>
          </p:cNvPr>
          <p:cNvSpPr txBox="1"/>
          <p:nvPr/>
        </p:nvSpPr>
        <p:spPr>
          <a:xfrm>
            <a:off x="5295364" y="4714719"/>
            <a:ext cx="652743" cy="307777"/>
          </a:xfrm>
          <a:prstGeom prst="rect">
            <a:avLst/>
          </a:prstGeom>
          <a:noFill/>
        </p:spPr>
        <p:txBody>
          <a:bodyPr wrap="none" rtlCol="0">
            <a:spAutoFit/>
          </a:bodyPr>
          <a:lstStyle/>
          <a:p>
            <a:pPr algn="l"/>
            <a:r>
              <a:rPr lang="en-US" altLang="ja-JP" sz="1400" b="1">
                <a:latin typeface="Meiryo" panose="020B0604030504040204" pitchFamily="34" charset="-128"/>
                <a:ea typeface="Meiryo" panose="020B0604030504040204" pitchFamily="34" charset="-128"/>
              </a:rPr>
              <a:t>login</a:t>
            </a:r>
            <a:endParaRPr lang="ja-JP" altLang="en-US" sz="1400" b="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42354567"/>
      </p:ext>
    </p:extLst>
  </p:cSld>
  <p:clrMapOvr>
    <a:masterClrMapping/>
  </p:clrMapOvr>
  <p:transition spd="med" advClick="0"/>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8518DC-CDD0-D7BC-4511-0DB2E24C4293}"/>
              </a:ext>
            </a:extLst>
          </p:cNvPr>
          <p:cNvSpPr>
            <a:spLocks noGrp="1"/>
          </p:cNvSpPr>
          <p:nvPr>
            <p:ph type="title"/>
          </p:nvPr>
        </p:nvSpPr>
        <p:spPr/>
        <p:txBody>
          <a:bodyPr/>
          <a:lstStyle/>
          <a:p>
            <a:r>
              <a:rPr kumimoji="1" lang="en-US" altLang="ja-JP"/>
              <a:t>SSI / DID</a:t>
            </a:r>
            <a:r>
              <a:rPr kumimoji="1" lang="ja-JP" altLang="en-US"/>
              <a:t> の素朴な例</a:t>
            </a:r>
          </a:p>
        </p:txBody>
      </p:sp>
      <p:sp>
        <p:nvSpPr>
          <p:cNvPr id="3" name="コンテンツ プレースホルダー 2">
            <a:extLst>
              <a:ext uri="{FF2B5EF4-FFF2-40B4-BE49-F238E27FC236}">
                <a16:creationId xmlns:a16="http://schemas.microsoft.com/office/drawing/2014/main" id="{20E77335-6CB1-2CC5-6FDA-FD2AF97CA092}"/>
              </a:ext>
            </a:extLst>
          </p:cNvPr>
          <p:cNvSpPr>
            <a:spLocks noGrp="1"/>
          </p:cNvSpPr>
          <p:nvPr>
            <p:ph idx="1"/>
          </p:nvPr>
        </p:nvSpPr>
        <p:spPr>
          <a:xfrm>
            <a:off x="1752600" y="668104"/>
            <a:ext cx="8879904" cy="5682952"/>
          </a:xfrm>
        </p:spPr>
        <p:txBody>
          <a:bodyPr/>
          <a:lstStyle/>
          <a:p>
            <a:r>
              <a:rPr lang="en-US" altLang="ja-JP"/>
              <a:t>DID</a:t>
            </a:r>
          </a:p>
          <a:p>
            <a:pPr lvl="1"/>
            <a:r>
              <a:rPr lang="ja-JP" altLang="en-US"/>
              <a:t>当事者が相互に検証可能な当事者のエンティティ識別子</a:t>
            </a:r>
            <a:endParaRPr lang="en-US" altLang="ja-JP"/>
          </a:p>
          <a:p>
            <a:r>
              <a:rPr lang="ja-JP" altLang="en-US"/>
              <a:t>トラストフレームワーク</a:t>
            </a:r>
            <a:endParaRPr kumimoji="1" lang="en-US" altLang="ja-JP"/>
          </a:p>
          <a:p>
            <a:pPr lvl="1"/>
            <a:r>
              <a:rPr lang="ja-JP" altLang="en-US"/>
              <a:t>信頼できる</a:t>
            </a:r>
            <a:r>
              <a:rPr lang="en-US" altLang="ja-JP"/>
              <a:t>CP</a:t>
            </a:r>
            <a:r>
              <a:rPr lang="ja-JP" altLang="en-US"/>
              <a:t>に限定して</a:t>
            </a:r>
            <a:r>
              <a:rPr lang="en-US" altLang="ja-JP"/>
              <a:t> Claim </a:t>
            </a:r>
            <a:r>
              <a:rPr lang="ja-JP" altLang="en-US"/>
              <a:t>を発行</a:t>
            </a:r>
            <a:endParaRPr lang="en-US" altLang="ja-JP"/>
          </a:p>
          <a:p>
            <a:r>
              <a:rPr lang="ja-JP" altLang="en-US"/>
              <a:t>ホルダー</a:t>
            </a:r>
            <a:endParaRPr lang="en-US" altLang="ja-JP"/>
          </a:p>
          <a:p>
            <a:pPr lvl="1"/>
            <a:r>
              <a:rPr lang="en-US" altLang="ja-JP"/>
              <a:t>Claim</a:t>
            </a:r>
            <a:r>
              <a:rPr lang="ja-JP" altLang="en-US"/>
              <a:t>の束の保持している人</a:t>
            </a:r>
            <a:endParaRPr lang="en-US" altLang="ja-JP"/>
          </a:p>
          <a:p>
            <a:pPr lvl="1"/>
            <a:endParaRPr kumimoji="1" lang="en-US" altLang="ja-JP"/>
          </a:p>
          <a:p>
            <a:pPr lvl="1"/>
            <a:endParaRPr kumimoji="1" lang="ja-JP" altLang="en-US"/>
          </a:p>
        </p:txBody>
      </p:sp>
      <p:pic>
        <p:nvPicPr>
          <p:cNvPr id="4" name="図 3">
            <a:extLst>
              <a:ext uri="{FF2B5EF4-FFF2-40B4-BE49-F238E27FC236}">
                <a16:creationId xmlns:a16="http://schemas.microsoft.com/office/drawing/2014/main" id="{E8FD5AD7-52F5-CE94-091D-A1091CE97BEB}"/>
              </a:ext>
            </a:extLst>
          </p:cNvPr>
          <p:cNvPicPr>
            <a:picLocks noChangeAspect="1"/>
          </p:cNvPicPr>
          <p:nvPr/>
        </p:nvPicPr>
        <p:blipFill>
          <a:blip r:embed="rId2"/>
          <a:stretch>
            <a:fillRect/>
          </a:stretch>
        </p:blipFill>
        <p:spPr>
          <a:xfrm>
            <a:off x="5224868" y="4729960"/>
            <a:ext cx="630073" cy="548269"/>
          </a:xfrm>
          <a:prstGeom prst="rect">
            <a:avLst/>
          </a:prstGeom>
        </p:spPr>
      </p:pic>
      <p:sp>
        <p:nvSpPr>
          <p:cNvPr id="5" name="テキスト ボックス 4">
            <a:extLst>
              <a:ext uri="{FF2B5EF4-FFF2-40B4-BE49-F238E27FC236}">
                <a16:creationId xmlns:a16="http://schemas.microsoft.com/office/drawing/2014/main" id="{27A6D592-1BB7-1552-5217-7C04361EF3CB}"/>
              </a:ext>
            </a:extLst>
          </p:cNvPr>
          <p:cNvSpPr txBox="1"/>
          <p:nvPr/>
        </p:nvSpPr>
        <p:spPr>
          <a:xfrm>
            <a:off x="5178266" y="4485717"/>
            <a:ext cx="723275" cy="307777"/>
          </a:xfrm>
          <a:prstGeom prst="rect">
            <a:avLst/>
          </a:prstGeom>
          <a:noFill/>
        </p:spPr>
        <p:txBody>
          <a:bodyPr wrap="none" rtlCol="0">
            <a:spAutoFit/>
          </a:bodyPr>
          <a:lstStyle/>
          <a:p>
            <a:pPr algn="l"/>
            <a:r>
              <a:rPr lang="ja-JP" altLang="en-US" sz="1400" b="1">
                <a:latin typeface="Meiryo" panose="020B0604030504040204" pitchFamily="34" charset="-128"/>
                <a:ea typeface="Meiryo" panose="020B0604030504040204" pitchFamily="34" charset="-128"/>
              </a:rPr>
              <a:t>ユーザ</a:t>
            </a:r>
          </a:p>
        </p:txBody>
      </p:sp>
      <p:sp>
        <p:nvSpPr>
          <p:cNvPr id="7" name="正方形/長方形 6">
            <a:extLst>
              <a:ext uri="{FF2B5EF4-FFF2-40B4-BE49-F238E27FC236}">
                <a16:creationId xmlns:a16="http://schemas.microsoft.com/office/drawing/2014/main" id="{FC7D265F-B673-8B7F-543E-84146177820B}"/>
              </a:ext>
            </a:extLst>
          </p:cNvPr>
          <p:cNvSpPr/>
          <p:nvPr/>
        </p:nvSpPr>
        <p:spPr>
          <a:xfrm>
            <a:off x="1736042" y="3335998"/>
            <a:ext cx="996031" cy="91878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RP</a:t>
            </a:r>
          </a:p>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web</a:t>
            </a:r>
          </a:p>
          <a:p>
            <a:pPr algn="ctr"/>
            <a:r>
              <a:rPr lang="ja-JP" altLang="en-US" sz="1200" b="1">
                <a:latin typeface="Meiryo" panose="020B0604030504040204" pitchFamily="34" charset="-128"/>
                <a:ea typeface="Meiryo" panose="020B0604030504040204" pitchFamily="34" charset="-128"/>
              </a:rPr>
              <a:t>サービス</a:t>
            </a:r>
            <a:endParaRPr lang="en-US" altLang="ja-JP" sz="1200" b="1">
              <a:latin typeface="Meiryo" panose="020B0604030504040204" pitchFamily="34" charset="-128"/>
              <a:ea typeface="Meiryo" panose="020B0604030504040204" pitchFamily="34" charset="-128"/>
            </a:endParaRPr>
          </a:p>
        </p:txBody>
      </p:sp>
      <p:sp>
        <p:nvSpPr>
          <p:cNvPr id="8" name="正方形/長方形 7">
            <a:extLst>
              <a:ext uri="{FF2B5EF4-FFF2-40B4-BE49-F238E27FC236}">
                <a16:creationId xmlns:a16="http://schemas.microsoft.com/office/drawing/2014/main" id="{8655C5FC-8B0B-E5AD-6C79-2E3F820552B2}"/>
              </a:ext>
            </a:extLst>
          </p:cNvPr>
          <p:cNvSpPr/>
          <p:nvPr/>
        </p:nvSpPr>
        <p:spPr>
          <a:xfrm>
            <a:off x="1703513" y="5438514"/>
            <a:ext cx="996031" cy="91878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RP</a:t>
            </a:r>
          </a:p>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web</a:t>
            </a:r>
          </a:p>
          <a:p>
            <a:pPr algn="ctr"/>
            <a:r>
              <a:rPr lang="ja-JP" altLang="en-US" sz="1200" b="1">
                <a:latin typeface="Meiryo" panose="020B0604030504040204" pitchFamily="34" charset="-128"/>
                <a:ea typeface="Meiryo" panose="020B0604030504040204" pitchFamily="34" charset="-128"/>
              </a:rPr>
              <a:t>サービス</a:t>
            </a:r>
            <a:endParaRPr lang="en-US" altLang="ja-JP" sz="1200" b="1">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B290B409-3B65-22CA-4717-327F8C12B91B}"/>
              </a:ext>
            </a:extLst>
          </p:cNvPr>
          <p:cNvSpPr/>
          <p:nvPr/>
        </p:nvSpPr>
        <p:spPr>
          <a:xfrm>
            <a:off x="1735609" y="4389639"/>
            <a:ext cx="996031" cy="918782"/>
          </a:xfrm>
          <a:prstGeom prst="rect">
            <a:avLst/>
          </a:prstGeom>
          <a:solidFill>
            <a:schemeClr val="bg2">
              <a:lumMod val="20000"/>
              <a:lumOff val="80000"/>
            </a:schemeClr>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RP</a:t>
            </a:r>
          </a:p>
          <a:p>
            <a:pPr algn="ctr"/>
            <a:endParaRPr lang="en-US" altLang="ja-JP" sz="1200" b="1">
              <a:latin typeface="Meiryo" panose="020B0604030504040204" pitchFamily="34" charset="-128"/>
              <a:ea typeface="Meiryo" panose="020B0604030504040204" pitchFamily="34" charset="-128"/>
            </a:endParaRPr>
          </a:p>
          <a:p>
            <a:pPr algn="ctr"/>
            <a:r>
              <a:rPr lang="en-US" altLang="ja-JP" sz="1200" b="1">
                <a:latin typeface="Meiryo" panose="020B0604030504040204" pitchFamily="34" charset="-128"/>
                <a:ea typeface="Meiryo" panose="020B0604030504040204" pitchFamily="34" charset="-128"/>
              </a:rPr>
              <a:t>web</a:t>
            </a:r>
          </a:p>
          <a:p>
            <a:pPr algn="ctr"/>
            <a:r>
              <a:rPr lang="ja-JP" altLang="en-US" sz="1200" b="1">
                <a:latin typeface="Meiryo" panose="020B0604030504040204" pitchFamily="34" charset="-128"/>
                <a:ea typeface="Meiryo" panose="020B0604030504040204" pitchFamily="34" charset="-128"/>
              </a:rPr>
              <a:t>サービス</a:t>
            </a:r>
            <a:endParaRPr lang="en-US" altLang="ja-JP" sz="1200" b="1">
              <a:latin typeface="Meiryo" panose="020B0604030504040204" pitchFamily="34" charset="-128"/>
              <a:ea typeface="Meiryo" panose="020B0604030504040204" pitchFamily="34" charset="-128"/>
            </a:endParaRPr>
          </a:p>
        </p:txBody>
      </p:sp>
      <p:cxnSp>
        <p:nvCxnSpPr>
          <p:cNvPr id="12" name="直線矢印コネクタ 11">
            <a:extLst>
              <a:ext uri="{FF2B5EF4-FFF2-40B4-BE49-F238E27FC236}">
                <a16:creationId xmlns:a16="http://schemas.microsoft.com/office/drawing/2014/main" id="{034617CA-D2BF-A3E3-97A7-B48FCB62DEDC}"/>
              </a:ext>
            </a:extLst>
          </p:cNvPr>
          <p:cNvCxnSpPr>
            <a:cxnSpLocks/>
            <a:stCxn id="11" idx="3"/>
            <a:endCxn id="7" idx="3"/>
          </p:cNvCxnSpPr>
          <p:nvPr/>
        </p:nvCxnSpPr>
        <p:spPr bwMode="auto">
          <a:xfrm flipH="1" flipV="1">
            <a:off x="2732072" y="3795389"/>
            <a:ext cx="2371350" cy="1097912"/>
          </a:xfrm>
          <a:prstGeom prst="straightConnector1">
            <a:avLst/>
          </a:prstGeom>
          <a:noFill/>
          <a:ln w="57150" cap="flat" cmpd="sng" algn="ctr">
            <a:solidFill>
              <a:schemeClr val="tx1"/>
            </a:solidFill>
            <a:prstDash val="solid"/>
            <a:round/>
            <a:headEnd type="none" w="med" len="med"/>
            <a:tailEnd type="triangle"/>
          </a:ln>
          <a:effectLst/>
        </p:spPr>
      </p:cxnSp>
      <p:cxnSp>
        <p:nvCxnSpPr>
          <p:cNvPr id="13" name="直線矢印コネクタ 12">
            <a:extLst>
              <a:ext uri="{FF2B5EF4-FFF2-40B4-BE49-F238E27FC236}">
                <a16:creationId xmlns:a16="http://schemas.microsoft.com/office/drawing/2014/main" id="{4EE37EE1-AD9D-D8FC-2BC1-586E6D7926FC}"/>
              </a:ext>
            </a:extLst>
          </p:cNvPr>
          <p:cNvCxnSpPr>
            <a:cxnSpLocks/>
            <a:stCxn id="11" idx="3"/>
            <a:endCxn id="8" idx="3"/>
          </p:cNvCxnSpPr>
          <p:nvPr/>
        </p:nvCxnSpPr>
        <p:spPr bwMode="auto">
          <a:xfrm flipH="1">
            <a:off x="2699544" y="4893301"/>
            <a:ext cx="2403879" cy="1004604"/>
          </a:xfrm>
          <a:prstGeom prst="straightConnector1">
            <a:avLst/>
          </a:prstGeom>
          <a:noFill/>
          <a:ln w="57150" cap="flat" cmpd="sng" algn="ctr">
            <a:solidFill>
              <a:schemeClr val="tx1"/>
            </a:solidFill>
            <a:prstDash val="solid"/>
            <a:round/>
            <a:headEnd type="none" w="med" len="med"/>
            <a:tailEnd type="triangle"/>
          </a:ln>
          <a:effectLst/>
        </p:spPr>
      </p:cxnSp>
      <p:cxnSp>
        <p:nvCxnSpPr>
          <p:cNvPr id="15" name="直線矢印コネクタ 14">
            <a:extLst>
              <a:ext uri="{FF2B5EF4-FFF2-40B4-BE49-F238E27FC236}">
                <a16:creationId xmlns:a16="http://schemas.microsoft.com/office/drawing/2014/main" id="{25BDFA9A-E98B-81EC-8923-DDAAB176DEA3}"/>
              </a:ext>
            </a:extLst>
          </p:cNvPr>
          <p:cNvCxnSpPr>
            <a:cxnSpLocks/>
            <a:stCxn id="11" idx="3"/>
            <a:endCxn id="9" idx="3"/>
          </p:cNvCxnSpPr>
          <p:nvPr/>
        </p:nvCxnSpPr>
        <p:spPr bwMode="auto">
          <a:xfrm flipH="1" flipV="1">
            <a:off x="2731640" y="4849031"/>
            <a:ext cx="2371783" cy="44271"/>
          </a:xfrm>
          <a:prstGeom prst="straightConnector1">
            <a:avLst/>
          </a:prstGeom>
          <a:noFill/>
          <a:ln w="57150" cap="flat" cmpd="sng" algn="ctr">
            <a:solidFill>
              <a:schemeClr val="tx1"/>
            </a:solidFill>
            <a:prstDash val="solid"/>
            <a:round/>
            <a:headEnd type="none" w="med" len="med"/>
            <a:tailEnd type="triangle"/>
          </a:ln>
          <a:effectLst/>
        </p:spPr>
      </p:cxnSp>
      <p:sp>
        <p:nvSpPr>
          <p:cNvPr id="11" name="正方形/長方形 10">
            <a:extLst>
              <a:ext uri="{FF2B5EF4-FFF2-40B4-BE49-F238E27FC236}">
                <a16:creationId xmlns:a16="http://schemas.microsoft.com/office/drawing/2014/main" id="{D059D078-7E92-8648-4517-9D1607541B98}"/>
              </a:ext>
            </a:extLst>
          </p:cNvPr>
          <p:cNvSpPr/>
          <p:nvPr/>
        </p:nvSpPr>
        <p:spPr>
          <a:xfrm flipH="1">
            <a:off x="5103422" y="4435247"/>
            <a:ext cx="1380368" cy="916108"/>
          </a:xfrm>
          <a:prstGeom prst="rect">
            <a:avLst/>
          </a:prstGeom>
          <a:solidFill>
            <a:srgbClr val="FFC00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IdP</a:t>
            </a:r>
          </a:p>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p:txBody>
      </p:sp>
      <p:sp>
        <p:nvSpPr>
          <p:cNvPr id="16" name="正方形/長方形 15">
            <a:extLst>
              <a:ext uri="{FF2B5EF4-FFF2-40B4-BE49-F238E27FC236}">
                <a16:creationId xmlns:a16="http://schemas.microsoft.com/office/drawing/2014/main" id="{F2A7173C-DBEC-4D98-2816-0972529625B8}"/>
              </a:ext>
            </a:extLst>
          </p:cNvPr>
          <p:cNvSpPr/>
          <p:nvPr/>
        </p:nvSpPr>
        <p:spPr>
          <a:xfrm flipH="1">
            <a:off x="8547806" y="3275476"/>
            <a:ext cx="1380368" cy="645021"/>
          </a:xfrm>
          <a:prstGeom prst="rect">
            <a:avLst/>
          </a:prstGeom>
          <a:solidFill>
            <a:srgbClr val="92D05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CP</a:t>
            </a:r>
          </a:p>
          <a:p>
            <a:pPr algn="ctr"/>
            <a:endParaRPr lang="en-US" altLang="ja-JP" sz="1400" b="1">
              <a:latin typeface="Meiryo" panose="020B0604030504040204" pitchFamily="34" charset="-128"/>
              <a:ea typeface="Meiryo" panose="020B0604030504040204" pitchFamily="34" charset="-128"/>
            </a:endParaRPr>
          </a:p>
        </p:txBody>
      </p:sp>
      <p:sp>
        <p:nvSpPr>
          <p:cNvPr id="18" name="正方形/長方形 17">
            <a:extLst>
              <a:ext uri="{FF2B5EF4-FFF2-40B4-BE49-F238E27FC236}">
                <a16:creationId xmlns:a16="http://schemas.microsoft.com/office/drawing/2014/main" id="{EE120714-5109-E198-89AA-4C1A7C8CDCD8}"/>
              </a:ext>
            </a:extLst>
          </p:cNvPr>
          <p:cNvSpPr/>
          <p:nvPr/>
        </p:nvSpPr>
        <p:spPr>
          <a:xfrm flipH="1">
            <a:off x="8578789" y="4793494"/>
            <a:ext cx="1380368" cy="645021"/>
          </a:xfrm>
          <a:prstGeom prst="rect">
            <a:avLst/>
          </a:prstGeom>
          <a:solidFill>
            <a:srgbClr val="92D050"/>
          </a:solidFill>
          <a:ln w="5715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CP</a:t>
            </a:r>
          </a:p>
          <a:p>
            <a:pPr algn="ctr"/>
            <a:endParaRPr lang="en-US" altLang="ja-JP" sz="1400" b="1">
              <a:latin typeface="Meiryo" panose="020B0604030504040204" pitchFamily="34" charset="-128"/>
              <a:ea typeface="Meiryo" panose="020B0604030504040204" pitchFamily="34" charset="-128"/>
            </a:endParaRPr>
          </a:p>
        </p:txBody>
      </p:sp>
      <p:cxnSp>
        <p:nvCxnSpPr>
          <p:cNvPr id="19" name="直線矢印コネクタ 18">
            <a:extLst>
              <a:ext uri="{FF2B5EF4-FFF2-40B4-BE49-F238E27FC236}">
                <a16:creationId xmlns:a16="http://schemas.microsoft.com/office/drawing/2014/main" id="{5D2235FF-CDEB-62C6-5937-B309A673BF9B}"/>
              </a:ext>
            </a:extLst>
          </p:cNvPr>
          <p:cNvCxnSpPr>
            <a:cxnSpLocks/>
          </p:cNvCxnSpPr>
          <p:nvPr/>
        </p:nvCxnSpPr>
        <p:spPr bwMode="auto">
          <a:xfrm flipV="1">
            <a:off x="6535849" y="3416867"/>
            <a:ext cx="1950360" cy="1209497"/>
          </a:xfrm>
          <a:prstGeom prst="straightConnector1">
            <a:avLst/>
          </a:prstGeom>
          <a:noFill/>
          <a:ln w="57150" cap="flat" cmpd="sng" algn="ctr">
            <a:solidFill>
              <a:schemeClr val="tx1"/>
            </a:solidFill>
            <a:prstDash val="solid"/>
            <a:round/>
            <a:headEnd type="none" w="med" len="med"/>
            <a:tailEnd type="triangle"/>
          </a:ln>
          <a:effectLst/>
        </p:spPr>
      </p:cxnSp>
      <p:cxnSp>
        <p:nvCxnSpPr>
          <p:cNvPr id="20" name="直線矢印コネクタ 19">
            <a:extLst>
              <a:ext uri="{FF2B5EF4-FFF2-40B4-BE49-F238E27FC236}">
                <a16:creationId xmlns:a16="http://schemas.microsoft.com/office/drawing/2014/main" id="{E8A90C9E-BCC5-D235-70BC-7F48617004D6}"/>
              </a:ext>
            </a:extLst>
          </p:cNvPr>
          <p:cNvCxnSpPr>
            <a:cxnSpLocks/>
            <a:stCxn id="11" idx="1"/>
          </p:cNvCxnSpPr>
          <p:nvPr/>
        </p:nvCxnSpPr>
        <p:spPr bwMode="auto">
          <a:xfrm flipV="1">
            <a:off x="6483790" y="3681811"/>
            <a:ext cx="2006914" cy="1211491"/>
          </a:xfrm>
          <a:prstGeom prst="straightConnector1">
            <a:avLst/>
          </a:prstGeom>
          <a:noFill/>
          <a:ln w="57150" cap="flat" cmpd="sng" algn="ctr">
            <a:solidFill>
              <a:schemeClr val="tx1"/>
            </a:solidFill>
            <a:prstDash val="solid"/>
            <a:round/>
            <a:headEnd type="triangle" w="med" len="med"/>
            <a:tailEnd type="none" w="med" len="med"/>
          </a:ln>
          <a:effectLst/>
        </p:spPr>
      </p:cxnSp>
      <p:cxnSp>
        <p:nvCxnSpPr>
          <p:cNvPr id="21" name="直線矢印コネクタ 20">
            <a:extLst>
              <a:ext uri="{FF2B5EF4-FFF2-40B4-BE49-F238E27FC236}">
                <a16:creationId xmlns:a16="http://schemas.microsoft.com/office/drawing/2014/main" id="{AA8D9814-8260-CDC6-D7F8-10264F32854E}"/>
              </a:ext>
            </a:extLst>
          </p:cNvPr>
          <p:cNvCxnSpPr>
            <a:cxnSpLocks/>
          </p:cNvCxnSpPr>
          <p:nvPr/>
        </p:nvCxnSpPr>
        <p:spPr bwMode="auto">
          <a:xfrm>
            <a:off x="6516959" y="5325826"/>
            <a:ext cx="2046913" cy="2675"/>
          </a:xfrm>
          <a:prstGeom prst="straightConnector1">
            <a:avLst/>
          </a:prstGeom>
          <a:noFill/>
          <a:ln w="57150" cap="flat" cmpd="sng" algn="ctr">
            <a:solidFill>
              <a:schemeClr val="tx1"/>
            </a:solidFill>
            <a:prstDash val="solid"/>
            <a:round/>
            <a:headEnd type="triangle" w="med" len="med"/>
            <a:tailEnd type="none" w="med" len="med"/>
          </a:ln>
          <a:effectLst/>
        </p:spPr>
      </p:cxnSp>
      <p:cxnSp>
        <p:nvCxnSpPr>
          <p:cNvPr id="22" name="直線矢印コネクタ 21">
            <a:extLst>
              <a:ext uri="{FF2B5EF4-FFF2-40B4-BE49-F238E27FC236}">
                <a16:creationId xmlns:a16="http://schemas.microsoft.com/office/drawing/2014/main" id="{95E735B7-1BC5-0385-4BB2-59D765C1BF51}"/>
              </a:ext>
            </a:extLst>
          </p:cNvPr>
          <p:cNvCxnSpPr>
            <a:cxnSpLocks/>
          </p:cNvCxnSpPr>
          <p:nvPr/>
        </p:nvCxnSpPr>
        <p:spPr bwMode="auto">
          <a:xfrm flipV="1">
            <a:off x="6550658" y="5040553"/>
            <a:ext cx="1976073" cy="31933"/>
          </a:xfrm>
          <a:prstGeom prst="straightConnector1">
            <a:avLst/>
          </a:prstGeom>
          <a:noFill/>
          <a:ln w="57150" cap="flat" cmpd="sng" algn="ctr">
            <a:solidFill>
              <a:schemeClr val="tx1"/>
            </a:solidFill>
            <a:prstDash val="solid"/>
            <a:round/>
            <a:headEnd type="none" w="med" len="med"/>
            <a:tailEnd type="triangle" w="med" len="med"/>
          </a:ln>
          <a:effectLst/>
        </p:spPr>
      </p:cxnSp>
      <p:sp>
        <p:nvSpPr>
          <p:cNvPr id="23" name="テキスト ボックス 22">
            <a:extLst>
              <a:ext uri="{FF2B5EF4-FFF2-40B4-BE49-F238E27FC236}">
                <a16:creationId xmlns:a16="http://schemas.microsoft.com/office/drawing/2014/main" id="{A388DBE9-4D15-A3A6-EC87-1783268A029C}"/>
              </a:ext>
            </a:extLst>
          </p:cNvPr>
          <p:cNvSpPr txBox="1"/>
          <p:nvPr/>
        </p:nvSpPr>
        <p:spPr>
          <a:xfrm flipH="1">
            <a:off x="5616839" y="3353600"/>
            <a:ext cx="1056545" cy="285822"/>
          </a:xfrm>
          <a:prstGeom prst="rect">
            <a:avLst/>
          </a:prstGeom>
          <a:noFill/>
        </p:spPr>
        <p:txBody>
          <a:bodyPr wrap="none" lIns="90000" rtlCol="0">
            <a:noAutofit/>
          </a:bodyPr>
          <a:lstStyle/>
          <a:p>
            <a:pPr algn="ctr"/>
            <a:r>
              <a:rPr lang="ja-JP" altLang="en-US" sz="1400" b="1" dirty="0">
                <a:latin typeface="Meiryo" panose="020B0604030504040204" pitchFamily="34" charset="-128"/>
                <a:ea typeface="Meiryo" panose="020B0604030504040204" pitchFamily="34" charset="-128"/>
              </a:rPr>
              <a:t>エンティティ</a:t>
            </a:r>
            <a:endParaRPr lang="en-US" altLang="ja-JP" sz="1400" b="1" dirty="0">
              <a:latin typeface="Meiryo" panose="020B0604030504040204" pitchFamily="34" charset="-128"/>
              <a:ea typeface="Meiryo" panose="020B0604030504040204" pitchFamily="34" charset="-128"/>
            </a:endParaRPr>
          </a:p>
          <a:p>
            <a:pPr algn="ctr"/>
            <a:r>
              <a:rPr lang="ja-JP" altLang="en-US" sz="1400" b="1" dirty="0">
                <a:latin typeface="Meiryo" panose="020B0604030504040204" pitchFamily="34" charset="-128"/>
                <a:ea typeface="Meiryo" panose="020B0604030504040204" pitchFamily="34" charset="-128"/>
              </a:rPr>
              <a:t>（ホルダー）</a:t>
            </a:r>
          </a:p>
        </p:txBody>
      </p:sp>
      <p:pic>
        <p:nvPicPr>
          <p:cNvPr id="24" name="図 23">
            <a:extLst>
              <a:ext uri="{FF2B5EF4-FFF2-40B4-BE49-F238E27FC236}">
                <a16:creationId xmlns:a16="http://schemas.microsoft.com/office/drawing/2014/main" id="{0D56AE75-7C64-24AA-6D8E-39068C9C617C}"/>
              </a:ext>
            </a:extLst>
          </p:cNvPr>
          <p:cNvPicPr>
            <a:picLocks noChangeAspect="1"/>
          </p:cNvPicPr>
          <p:nvPr/>
        </p:nvPicPr>
        <p:blipFill>
          <a:blip r:embed="rId2"/>
          <a:stretch>
            <a:fillRect/>
          </a:stretch>
        </p:blipFill>
        <p:spPr>
          <a:xfrm flipH="1">
            <a:off x="5764034" y="3852564"/>
            <a:ext cx="644879" cy="556952"/>
          </a:xfrm>
          <a:prstGeom prst="rect">
            <a:avLst/>
          </a:prstGeom>
        </p:spPr>
      </p:pic>
      <p:sp>
        <p:nvSpPr>
          <p:cNvPr id="29" name="1 つの角を切り取った四角形 28">
            <a:extLst>
              <a:ext uri="{FF2B5EF4-FFF2-40B4-BE49-F238E27FC236}">
                <a16:creationId xmlns:a16="http://schemas.microsoft.com/office/drawing/2014/main" id="{C31576C0-F593-E9AA-9CE5-5A9E764A27A0}"/>
              </a:ext>
            </a:extLst>
          </p:cNvPr>
          <p:cNvSpPr/>
          <p:nvPr/>
        </p:nvSpPr>
        <p:spPr>
          <a:xfrm>
            <a:off x="7097660" y="4389640"/>
            <a:ext cx="830665" cy="404289"/>
          </a:xfrm>
          <a:prstGeom prst="snip1Rect">
            <a:avLst/>
          </a:prstGeom>
          <a:solidFill>
            <a:srgbClr val="92D05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100" b="1">
                <a:solidFill>
                  <a:schemeClr val="tx1"/>
                </a:solidFill>
                <a:latin typeface="Meiryo" panose="020B0604030504040204" pitchFamily="34" charset="-128"/>
                <a:ea typeface="Meiryo" panose="020B0604030504040204" pitchFamily="34" charset="-128"/>
              </a:rPr>
              <a:t>Claim</a:t>
            </a:r>
          </a:p>
        </p:txBody>
      </p:sp>
      <p:sp>
        <p:nvSpPr>
          <p:cNvPr id="30" name="1 つの角を切り取った四角形 29">
            <a:extLst>
              <a:ext uri="{FF2B5EF4-FFF2-40B4-BE49-F238E27FC236}">
                <a16:creationId xmlns:a16="http://schemas.microsoft.com/office/drawing/2014/main" id="{89774B88-8EED-2EE6-B228-27D4295EC98F}"/>
              </a:ext>
            </a:extLst>
          </p:cNvPr>
          <p:cNvSpPr/>
          <p:nvPr/>
        </p:nvSpPr>
        <p:spPr>
          <a:xfrm>
            <a:off x="7052467" y="5179149"/>
            <a:ext cx="972453" cy="436688"/>
          </a:xfrm>
          <a:prstGeom prst="snip1Rect">
            <a:avLst/>
          </a:prstGeom>
          <a:solidFill>
            <a:srgbClr val="92D05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100" b="1">
                <a:solidFill>
                  <a:schemeClr val="tx1"/>
                </a:solidFill>
                <a:latin typeface="Meiryo" panose="020B0604030504040204" pitchFamily="34" charset="-128"/>
                <a:ea typeface="Meiryo" panose="020B0604030504040204" pitchFamily="34" charset="-128"/>
              </a:rPr>
              <a:t>Claim</a:t>
            </a:r>
          </a:p>
        </p:txBody>
      </p:sp>
      <p:sp>
        <p:nvSpPr>
          <p:cNvPr id="32" name="星 7 31">
            <a:extLst>
              <a:ext uri="{FF2B5EF4-FFF2-40B4-BE49-F238E27FC236}">
                <a16:creationId xmlns:a16="http://schemas.microsoft.com/office/drawing/2014/main" id="{5B193BE6-DEDE-D0DE-34B0-C28EE467A57A}"/>
              </a:ext>
            </a:extLst>
          </p:cNvPr>
          <p:cNvSpPr/>
          <p:nvPr/>
        </p:nvSpPr>
        <p:spPr>
          <a:xfrm>
            <a:off x="7693193" y="4601650"/>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
        <p:nvSpPr>
          <p:cNvPr id="33" name="星 7 32">
            <a:extLst>
              <a:ext uri="{FF2B5EF4-FFF2-40B4-BE49-F238E27FC236}">
                <a16:creationId xmlns:a16="http://schemas.microsoft.com/office/drawing/2014/main" id="{E54D11AD-C578-75D6-C938-4FB7D43E3646}"/>
              </a:ext>
            </a:extLst>
          </p:cNvPr>
          <p:cNvSpPr/>
          <p:nvPr/>
        </p:nvSpPr>
        <p:spPr>
          <a:xfrm>
            <a:off x="7818937" y="5475177"/>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pic>
        <p:nvPicPr>
          <p:cNvPr id="43" name="図 42">
            <a:extLst>
              <a:ext uri="{FF2B5EF4-FFF2-40B4-BE49-F238E27FC236}">
                <a16:creationId xmlns:a16="http://schemas.microsoft.com/office/drawing/2014/main" id="{EC918FCE-0821-CEBC-0B08-5AA3F2DCC787}"/>
              </a:ext>
            </a:extLst>
          </p:cNvPr>
          <p:cNvPicPr>
            <a:picLocks noChangeAspect="1"/>
          </p:cNvPicPr>
          <p:nvPr/>
        </p:nvPicPr>
        <p:blipFill>
          <a:blip r:embed="rId3"/>
          <a:stretch>
            <a:fillRect/>
          </a:stretch>
        </p:blipFill>
        <p:spPr>
          <a:xfrm flipH="1">
            <a:off x="4875881" y="3510071"/>
            <a:ext cx="884811" cy="1001726"/>
          </a:xfrm>
          <a:prstGeom prst="rect">
            <a:avLst/>
          </a:prstGeom>
        </p:spPr>
      </p:pic>
      <p:sp>
        <p:nvSpPr>
          <p:cNvPr id="17" name="円柱 16">
            <a:extLst>
              <a:ext uri="{FF2B5EF4-FFF2-40B4-BE49-F238E27FC236}">
                <a16:creationId xmlns:a16="http://schemas.microsoft.com/office/drawing/2014/main" id="{663880E0-F1E8-45B1-599F-97E89609EF7B}"/>
              </a:ext>
            </a:extLst>
          </p:cNvPr>
          <p:cNvSpPr/>
          <p:nvPr/>
        </p:nvSpPr>
        <p:spPr>
          <a:xfrm flipH="1">
            <a:off x="9042501" y="5255873"/>
            <a:ext cx="637863" cy="477384"/>
          </a:xfrm>
          <a:prstGeom prst="can">
            <a:avLst/>
          </a:prstGeom>
          <a:solidFill>
            <a:schemeClr val="accent1">
              <a:lumMod val="50000"/>
            </a:schemeClr>
          </a:solidFill>
          <a:ln w="3810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48" name="テキスト ボックス 47">
            <a:extLst>
              <a:ext uri="{FF2B5EF4-FFF2-40B4-BE49-F238E27FC236}">
                <a16:creationId xmlns:a16="http://schemas.microsoft.com/office/drawing/2014/main" id="{21AEBFEF-ACA2-8F3C-01BC-20A91A63F8AE}"/>
              </a:ext>
            </a:extLst>
          </p:cNvPr>
          <p:cNvSpPr txBox="1"/>
          <p:nvPr/>
        </p:nvSpPr>
        <p:spPr>
          <a:xfrm flipH="1">
            <a:off x="8650690" y="2669999"/>
            <a:ext cx="1056545" cy="285822"/>
          </a:xfrm>
          <a:prstGeom prst="rect">
            <a:avLst/>
          </a:prstGeom>
          <a:noFill/>
        </p:spPr>
        <p:txBody>
          <a:bodyPr wrap="none" lIns="90000" rtlCol="0">
            <a:noAutofit/>
          </a:bodyPr>
          <a:lstStyle/>
          <a:p>
            <a:pPr algn="ctr"/>
            <a:r>
              <a:rPr lang="ja-JP" altLang="en-US" sz="1400" b="1" dirty="0">
                <a:latin typeface="Meiryo" panose="020B0604030504040204" pitchFamily="34" charset="-128"/>
                <a:ea typeface="Meiryo" panose="020B0604030504040204" pitchFamily="34" charset="-128"/>
              </a:rPr>
              <a:t>公的機関／金融機関</a:t>
            </a:r>
          </a:p>
        </p:txBody>
      </p:sp>
      <p:sp>
        <p:nvSpPr>
          <p:cNvPr id="49" name="角丸四角形 48">
            <a:extLst>
              <a:ext uri="{FF2B5EF4-FFF2-40B4-BE49-F238E27FC236}">
                <a16:creationId xmlns:a16="http://schemas.microsoft.com/office/drawing/2014/main" id="{9F6111DA-B7E5-F321-232E-5E6C04F93806}"/>
              </a:ext>
            </a:extLst>
          </p:cNvPr>
          <p:cNvSpPr/>
          <p:nvPr/>
        </p:nvSpPr>
        <p:spPr>
          <a:xfrm>
            <a:off x="8293932" y="2533724"/>
            <a:ext cx="1950360" cy="3409877"/>
          </a:xfrm>
          <a:prstGeom prst="roundRect">
            <a:avLst/>
          </a:prstGeom>
          <a:ln w="28575">
            <a:solidFill>
              <a:schemeClr val="tx1"/>
            </a:solidFill>
            <a:prstDash val="sysDot"/>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sp>
        <p:nvSpPr>
          <p:cNvPr id="50" name="角丸四角形 49">
            <a:extLst>
              <a:ext uri="{FF2B5EF4-FFF2-40B4-BE49-F238E27FC236}">
                <a16:creationId xmlns:a16="http://schemas.microsoft.com/office/drawing/2014/main" id="{82A9226F-5267-02D5-6F5D-E64E6E94FCF1}"/>
              </a:ext>
            </a:extLst>
          </p:cNvPr>
          <p:cNvSpPr/>
          <p:nvPr/>
        </p:nvSpPr>
        <p:spPr>
          <a:xfrm>
            <a:off x="4685552" y="5930992"/>
            <a:ext cx="2269071" cy="873920"/>
          </a:xfrm>
          <a:prstGeom prst="roundRect">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en-US" altLang="ja-JP" sz="1400" b="1">
              <a:latin typeface="Meiryo" panose="020B0604030504040204" pitchFamily="34" charset="-128"/>
              <a:ea typeface="Meiryo" panose="020B0604030504040204" pitchFamily="34" charset="-128"/>
            </a:endParaRPr>
          </a:p>
          <a:p>
            <a:pPr algn="ctr"/>
            <a:r>
              <a:rPr lang="ja-JP" altLang="en-US" sz="1400" b="1">
                <a:latin typeface="Meiryo" panose="020B0604030504040204" pitchFamily="34" charset="-128"/>
                <a:ea typeface="Meiryo" panose="020B0604030504040204" pitchFamily="34" charset="-128"/>
              </a:rPr>
              <a:t>ブロックチェーン</a:t>
            </a:r>
            <a:endParaRPr lang="en-US" altLang="ja-JP" sz="1400" b="1">
              <a:latin typeface="Meiryo" panose="020B0604030504040204" pitchFamily="34" charset="-128"/>
              <a:ea typeface="Meiryo" panose="020B0604030504040204" pitchFamily="34" charset="-128"/>
            </a:endParaRPr>
          </a:p>
          <a:p>
            <a:pPr algn="ctr"/>
            <a:endParaRPr lang="en-US" altLang="ja-JP" sz="1400" b="1">
              <a:latin typeface="Meiryo" panose="020B0604030504040204" pitchFamily="34" charset="-128"/>
              <a:ea typeface="Meiryo" panose="020B0604030504040204" pitchFamily="34" charset="-128"/>
            </a:endParaRPr>
          </a:p>
          <a:p>
            <a:pPr algn="ctr"/>
            <a:r>
              <a:rPr lang="en-US" altLang="ja-JP" sz="1400" b="1">
                <a:latin typeface="Meiryo" panose="020B0604030504040204" pitchFamily="34" charset="-128"/>
                <a:ea typeface="Meiryo" panose="020B0604030504040204" pitchFamily="34" charset="-128"/>
              </a:rPr>
              <a:t>(DPKI)</a:t>
            </a:r>
            <a:endParaRPr lang="ja-JP" altLang="en-US" sz="1400" b="1">
              <a:latin typeface="Meiryo" panose="020B0604030504040204" pitchFamily="34" charset="-128"/>
              <a:ea typeface="Meiryo" panose="020B0604030504040204" pitchFamily="34" charset="-128"/>
            </a:endParaRPr>
          </a:p>
        </p:txBody>
      </p:sp>
      <p:sp>
        <p:nvSpPr>
          <p:cNvPr id="10" name="円柱 9">
            <a:extLst>
              <a:ext uri="{FF2B5EF4-FFF2-40B4-BE49-F238E27FC236}">
                <a16:creationId xmlns:a16="http://schemas.microsoft.com/office/drawing/2014/main" id="{EF20EC18-B561-F080-FCEA-68F4DB9F988B}"/>
              </a:ext>
            </a:extLst>
          </p:cNvPr>
          <p:cNvSpPr/>
          <p:nvPr/>
        </p:nvSpPr>
        <p:spPr>
          <a:xfrm>
            <a:off x="4732615" y="5569517"/>
            <a:ext cx="996031" cy="488255"/>
          </a:xfrm>
          <a:prstGeom prst="can">
            <a:avLst/>
          </a:prstGeom>
          <a:solidFill>
            <a:schemeClr val="accent1">
              <a:lumMod val="50000"/>
            </a:schemeClr>
          </a:solidFill>
          <a:ln w="3810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ja-JP" altLang="en-US" sz="1200" b="1" dirty="0">
                <a:solidFill>
                  <a:schemeClr val="bg1"/>
                </a:solidFill>
                <a:latin typeface="Meiryo" panose="020B0604030504040204" pitchFamily="34" charset="-128"/>
                <a:ea typeface="Meiryo" panose="020B0604030504040204" pitchFamily="34" charset="-128"/>
              </a:rPr>
              <a:t>リポジトリ</a:t>
            </a:r>
            <a:endParaRPr lang="ja-JP" altLang="en-US" sz="1200" b="1">
              <a:solidFill>
                <a:schemeClr val="bg1"/>
              </a:solidFill>
              <a:latin typeface="Meiryo" panose="020B0604030504040204" pitchFamily="34" charset="-128"/>
              <a:ea typeface="Meiryo" panose="020B0604030504040204" pitchFamily="34" charset="-128"/>
            </a:endParaRPr>
          </a:p>
        </p:txBody>
      </p:sp>
      <p:cxnSp>
        <p:nvCxnSpPr>
          <p:cNvPr id="52" name="直線コネクタ 51">
            <a:extLst>
              <a:ext uri="{FF2B5EF4-FFF2-40B4-BE49-F238E27FC236}">
                <a16:creationId xmlns:a16="http://schemas.microsoft.com/office/drawing/2014/main" id="{FFF0F419-423E-587B-C66F-2A09188ADE71}"/>
              </a:ext>
            </a:extLst>
          </p:cNvPr>
          <p:cNvCxnSpPr>
            <a:cxnSpLocks/>
            <a:stCxn id="11" idx="2"/>
          </p:cNvCxnSpPr>
          <p:nvPr/>
        </p:nvCxnSpPr>
        <p:spPr bwMode="auto">
          <a:xfrm>
            <a:off x="5793607" y="5351356"/>
            <a:ext cx="14363" cy="813949"/>
          </a:xfrm>
          <a:prstGeom prst="line">
            <a:avLst/>
          </a:prstGeom>
          <a:noFill/>
          <a:ln w="57150" cap="flat" cmpd="sng" algn="ctr">
            <a:solidFill>
              <a:schemeClr val="tx1"/>
            </a:solidFill>
            <a:prstDash val="sysDot"/>
            <a:round/>
            <a:headEnd type="none" w="med" len="med"/>
            <a:tailEnd type="none" w="med" len="med"/>
          </a:ln>
          <a:effectLst/>
        </p:spPr>
      </p:cxnSp>
      <p:sp>
        <p:nvSpPr>
          <p:cNvPr id="14" name="円柱 13">
            <a:extLst>
              <a:ext uri="{FF2B5EF4-FFF2-40B4-BE49-F238E27FC236}">
                <a16:creationId xmlns:a16="http://schemas.microsoft.com/office/drawing/2014/main" id="{55874D8D-6264-9FBB-874A-DCE81758FBE3}"/>
              </a:ext>
            </a:extLst>
          </p:cNvPr>
          <p:cNvSpPr/>
          <p:nvPr/>
        </p:nvSpPr>
        <p:spPr>
          <a:xfrm flipH="1">
            <a:off x="8950041" y="3716612"/>
            <a:ext cx="637863" cy="504477"/>
          </a:xfrm>
          <a:prstGeom prst="can">
            <a:avLst/>
          </a:prstGeom>
          <a:solidFill>
            <a:schemeClr val="accent1">
              <a:lumMod val="50000"/>
            </a:schemeClr>
          </a:solidFill>
          <a:ln w="38100">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400" b="1">
              <a:latin typeface="Meiryo" panose="020B0604030504040204" pitchFamily="34" charset="-128"/>
              <a:ea typeface="Meiryo" panose="020B0604030504040204" pitchFamily="34" charset="-128"/>
            </a:endParaRPr>
          </a:p>
        </p:txBody>
      </p:sp>
      <p:grpSp>
        <p:nvGrpSpPr>
          <p:cNvPr id="28" name="グループ化 27">
            <a:extLst>
              <a:ext uri="{FF2B5EF4-FFF2-40B4-BE49-F238E27FC236}">
                <a16:creationId xmlns:a16="http://schemas.microsoft.com/office/drawing/2014/main" id="{42615A4B-D7AF-7A4F-73E1-A5258DED0FD2}"/>
              </a:ext>
            </a:extLst>
          </p:cNvPr>
          <p:cNvGrpSpPr/>
          <p:nvPr/>
        </p:nvGrpSpPr>
        <p:grpSpPr>
          <a:xfrm>
            <a:off x="3264563" y="3634324"/>
            <a:ext cx="1513638" cy="925511"/>
            <a:chOff x="2100673" y="2226222"/>
            <a:chExt cx="1787034" cy="925511"/>
          </a:xfrm>
        </p:grpSpPr>
        <p:sp>
          <p:nvSpPr>
            <p:cNvPr id="6" name="縦巻き 5">
              <a:extLst>
                <a:ext uri="{FF2B5EF4-FFF2-40B4-BE49-F238E27FC236}">
                  <a16:creationId xmlns:a16="http://schemas.microsoft.com/office/drawing/2014/main" id="{3D64C4B4-7D75-2454-00B3-3CAB485EBAE4}"/>
                </a:ext>
              </a:extLst>
            </p:cNvPr>
            <p:cNvSpPr/>
            <p:nvPr/>
          </p:nvSpPr>
          <p:spPr>
            <a:xfrm>
              <a:off x="2100673" y="2226222"/>
              <a:ext cx="1787034" cy="925511"/>
            </a:xfrm>
            <a:prstGeom prst="verticalScroll">
              <a:avLst/>
            </a:prstGeom>
            <a:solidFill>
              <a:schemeClr val="accent1">
                <a:lumMod val="50000"/>
              </a:schemeClr>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100" b="1">
                  <a:solidFill>
                    <a:schemeClr val="bg1"/>
                  </a:solidFill>
                  <a:latin typeface="Yu Gothic" panose="020B0400000000000000" pitchFamily="34" charset="-128"/>
                  <a:ea typeface="Yu Gothic" panose="020B0400000000000000" pitchFamily="34" charset="-128"/>
                </a:rPr>
                <a:t>ID Token</a:t>
              </a:r>
            </a:p>
            <a:p>
              <a:pPr algn="ctr"/>
              <a:endParaRPr lang="en-US" altLang="ja-JP" sz="1100" b="1">
                <a:solidFill>
                  <a:schemeClr val="bg1"/>
                </a:solidFill>
                <a:latin typeface="Yu Gothic" panose="020B0400000000000000" pitchFamily="34" charset="-128"/>
                <a:ea typeface="Yu Gothic" panose="020B0400000000000000" pitchFamily="34" charset="-128"/>
              </a:endParaRPr>
            </a:p>
            <a:p>
              <a:pPr algn="ctr"/>
              <a:endParaRPr lang="en-US" altLang="ja-JP" sz="1100" b="1">
                <a:solidFill>
                  <a:schemeClr val="bg1"/>
                </a:solidFill>
                <a:latin typeface="Yu Gothic" panose="020B0400000000000000" pitchFamily="34" charset="-128"/>
                <a:ea typeface="Yu Gothic" panose="020B0400000000000000" pitchFamily="34" charset="-128"/>
              </a:endParaRPr>
            </a:p>
            <a:p>
              <a:pPr algn="ctr"/>
              <a:endParaRPr lang="en-US" altLang="ja-JP" sz="1100" b="1">
                <a:solidFill>
                  <a:schemeClr val="bg1"/>
                </a:solidFill>
                <a:latin typeface="Yu Gothic" panose="020B0400000000000000" pitchFamily="34" charset="-128"/>
                <a:ea typeface="Yu Gothic" panose="020B0400000000000000" pitchFamily="34" charset="-128"/>
              </a:endParaRPr>
            </a:p>
          </p:txBody>
        </p:sp>
        <p:sp>
          <p:nvSpPr>
            <p:cNvPr id="25" name="1 つの角を切り取った四角形 24">
              <a:extLst>
                <a:ext uri="{FF2B5EF4-FFF2-40B4-BE49-F238E27FC236}">
                  <a16:creationId xmlns:a16="http://schemas.microsoft.com/office/drawing/2014/main" id="{8CECAC9B-F6DC-276B-2B12-09DA0E6456FD}"/>
                </a:ext>
              </a:extLst>
            </p:cNvPr>
            <p:cNvSpPr/>
            <p:nvPr/>
          </p:nvSpPr>
          <p:spPr>
            <a:xfrm>
              <a:off x="2377949" y="2588640"/>
              <a:ext cx="830665" cy="404289"/>
            </a:xfrm>
            <a:prstGeom prst="snip1Rect">
              <a:avLst/>
            </a:prstGeom>
            <a:solidFill>
              <a:srgbClr val="92D05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r>
                <a:rPr lang="en-US" altLang="ja-JP" sz="1100" b="1">
                  <a:solidFill>
                    <a:schemeClr val="tx1"/>
                  </a:solidFill>
                  <a:latin typeface="Meiryo" panose="020B0604030504040204" pitchFamily="34" charset="-128"/>
                  <a:ea typeface="Meiryo" panose="020B0604030504040204" pitchFamily="34" charset="-128"/>
                </a:rPr>
                <a:t>Claim</a:t>
              </a:r>
            </a:p>
          </p:txBody>
        </p:sp>
        <p:sp>
          <p:nvSpPr>
            <p:cNvPr id="26" name="星 7 25">
              <a:extLst>
                <a:ext uri="{FF2B5EF4-FFF2-40B4-BE49-F238E27FC236}">
                  <a16:creationId xmlns:a16="http://schemas.microsoft.com/office/drawing/2014/main" id="{4894A4AF-258A-D3A6-88B6-F954CBAA83CB}"/>
                </a:ext>
              </a:extLst>
            </p:cNvPr>
            <p:cNvSpPr/>
            <p:nvPr/>
          </p:nvSpPr>
          <p:spPr>
            <a:xfrm>
              <a:off x="3510536" y="2880129"/>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sp>
          <p:nvSpPr>
            <p:cNvPr id="27" name="星 7 26">
              <a:extLst>
                <a:ext uri="{FF2B5EF4-FFF2-40B4-BE49-F238E27FC236}">
                  <a16:creationId xmlns:a16="http://schemas.microsoft.com/office/drawing/2014/main" id="{6E4B745A-8A9B-514A-BF1F-BFD7D5970B4C}"/>
                </a:ext>
              </a:extLst>
            </p:cNvPr>
            <p:cNvSpPr/>
            <p:nvPr/>
          </p:nvSpPr>
          <p:spPr>
            <a:xfrm>
              <a:off x="3001185" y="2821241"/>
              <a:ext cx="174891" cy="151383"/>
            </a:xfrm>
            <a:prstGeom prst="star7">
              <a:avLst>
                <a:gd name="adj" fmla="val 47306"/>
                <a:gd name="hf" fmla="val 102572"/>
                <a:gd name="vf" fmla="val 105210"/>
              </a:avLst>
            </a:prstGeom>
            <a:solidFill>
              <a:srgbClr val="FFFF00"/>
            </a:solidFill>
            <a:ln w="28575">
              <a:solidFill>
                <a:schemeClr val="tx1"/>
              </a:solidFill>
            </a:ln>
          </p:spPr>
          <p:txBody>
            <a:bodyPr rot="0" spcFirstLastPara="0" vertOverflow="overflow" horzOverflow="overflow" vert="horz" wrap="square" lIns="90000" tIns="45720" rIns="91440" bIns="45720" numCol="1" spcCol="0" rtlCol="0" fromWordArt="0" anchor="ctr" anchorCtr="0" forceAA="0" compatLnSpc="1">
              <a:prstTxWarp prst="textNoShape">
                <a:avLst/>
              </a:prstTxWarp>
              <a:noAutofit/>
            </a:bodyPr>
            <a:lstStyle/>
            <a:p>
              <a:pPr algn="ctr"/>
              <a:endParaRPr lang="ja-JP" altLang="en-US" sz="1600" b="1">
                <a:solidFill>
                  <a:schemeClr val="tx1"/>
                </a:solidFill>
                <a:latin typeface="Meiryo" panose="020B0604030504040204" pitchFamily="34" charset="-128"/>
                <a:ea typeface="Meiryo" panose="020B0604030504040204" pitchFamily="34" charset="-128"/>
              </a:endParaRPr>
            </a:p>
          </p:txBody>
        </p:sp>
      </p:grpSp>
      <p:sp>
        <p:nvSpPr>
          <p:cNvPr id="31" name="テキスト ボックス 30">
            <a:extLst>
              <a:ext uri="{FF2B5EF4-FFF2-40B4-BE49-F238E27FC236}">
                <a16:creationId xmlns:a16="http://schemas.microsoft.com/office/drawing/2014/main" id="{1699E079-EA42-CE00-38A6-8C190DF256A5}"/>
              </a:ext>
            </a:extLst>
          </p:cNvPr>
          <p:cNvSpPr txBox="1"/>
          <p:nvPr/>
        </p:nvSpPr>
        <p:spPr>
          <a:xfrm flipH="1">
            <a:off x="4558056" y="3237358"/>
            <a:ext cx="1056545" cy="285822"/>
          </a:xfrm>
          <a:prstGeom prst="rect">
            <a:avLst/>
          </a:prstGeom>
          <a:noFill/>
        </p:spPr>
        <p:txBody>
          <a:bodyPr wrap="none" lIns="90000" rtlCol="0">
            <a:noAutofit/>
          </a:bodyPr>
          <a:lstStyle/>
          <a:p>
            <a:pPr algn="ctr"/>
            <a:r>
              <a:rPr lang="ja-JP" altLang="en-US" sz="1400" b="1" dirty="0">
                <a:latin typeface="Meiryo" panose="020B0604030504040204" pitchFamily="34" charset="-128"/>
                <a:ea typeface="Meiryo" panose="020B0604030504040204" pitchFamily="34" charset="-128"/>
              </a:rPr>
              <a:t>ワレット</a:t>
            </a:r>
          </a:p>
        </p:txBody>
      </p:sp>
      <p:cxnSp>
        <p:nvCxnSpPr>
          <p:cNvPr id="35" name="直線コネクタ 34">
            <a:extLst>
              <a:ext uri="{FF2B5EF4-FFF2-40B4-BE49-F238E27FC236}">
                <a16:creationId xmlns:a16="http://schemas.microsoft.com/office/drawing/2014/main" id="{13299DD2-6B7A-68F9-3986-A4A73888F23C}"/>
              </a:ext>
            </a:extLst>
          </p:cNvPr>
          <p:cNvCxnSpPr>
            <a:cxnSpLocks/>
          </p:cNvCxnSpPr>
          <p:nvPr/>
        </p:nvCxnSpPr>
        <p:spPr bwMode="auto">
          <a:xfrm flipH="1">
            <a:off x="6867477" y="3884554"/>
            <a:ext cx="1783213" cy="2519925"/>
          </a:xfrm>
          <a:prstGeom prst="line">
            <a:avLst/>
          </a:prstGeom>
          <a:noFill/>
          <a:ln w="57150" cap="flat" cmpd="sng" algn="ctr">
            <a:solidFill>
              <a:schemeClr val="tx1"/>
            </a:solidFill>
            <a:prstDash val="sysDot"/>
            <a:round/>
            <a:headEnd type="none" w="med" len="med"/>
            <a:tailEnd type="none" w="med" len="med"/>
          </a:ln>
          <a:effectLst/>
        </p:spPr>
      </p:cxnSp>
      <p:cxnSp>
        <p:nvCxnSpPr>
          <p:cNvPr id="38" name="直線コネクタ 37">
            <a:extLst>
              <a:ext uri="{FF2B5EF4-FFF2-40B4-BE49-F238E27FC236}">
                <a16:creationId xmlns:a16="http://schemas.microsoft.com/office/drawing/2014/main" id="{375DAC6C-0963-0C53-5F3C-08DFD9A522DE}"/>
              </a:ext>
            </a:extLst>
          </p:cNvPr>
          <p:cNvCxnSpPr>
            <a:cxnSpLocks/>
          </p:cNvCxnSpPr>
          <p:nvPr/>
        </p:nvCxnSpPr>
        <p:spPr bwMode="auto">
          <a:xfrm flipH="1" flipV="1">
            <a:off x="2645012" y="6176768"/>
            <a:ext cx="2230868" cy="348576"/>
          </a:xfrm>
          <a:prstGeom prst="line">
            <a:avLst/>
          </a:prstGeom>
          <a:noFill/>
          <a:ln w="57150" cap="flat" cmpd="sng" algn="ctr">
            <a:solidFill>
              <a:schemeClr val="tx1"/>
            </a:solidFill>
            <a:prstDash val="sysDot"/>
            <a:round/>
            <a:headEnd type="none" w="med" len="med"/>
            <a:tailEnd type="none" w="med" len="med"/>
          </a:ln>
          <a:effectLst/>
        </p:spPr>
      </p:cxnSp>
      <p:cxnSp>
        <p:nvCxnSpPr>
          <p:cNvPr id="40" name="直線コネクタ 39">
            <a:extLst>
              <a:ext uri="{FF2B5EF4-FFF2-40B4-BE49-F238E27FC236}">
                <a16:creationId xmlns:a16="http://schemas.microsoft.com/office/drawing/2014/main" id="{4B1D9A22-112D-A2DD-E67C-E2D66D21F857}"/>
              </a:ext>
            </a:extLst>
          </p:cNvPr>
          <p:cNvCxnSpPr>
            <a:cxnSpLocks/>
          </p:cNvCxnSpPr>
          <p:nvPr/>
        </p:nvCxnSpPr>
        <p:spPr bwMode="auto">
          <a:xfrm flipH="1" flipV="1">
            <a:off x="2707644" y="5068216"/>
            <a:ext cx="2236229" cy="1385121"/>
          </a:xfrm>
          <a:prstGeom prst="line">
            <a:avLst/>
          </a:prstGeom>
          <a:noFill/>
          <a:ln w="57150" cap="flat" cmpd="sng" algn="ctr">
            <a:solidFill>
              <a:schemeClr val="tx1"/>
            </a:solidFill>
            <a:prstDash val="sysDot"/>
            <a:round/>
            <a:headEnd type="none" w="med" len="med"/>
            <a:tailEnd type="none" w="med" len="med"/>
          </a:ln>
          <a:effectLst/>
        </p:spPr>
      </p:cxnSp>
      <p:cxnSp>
        <p:nvCxnSpPr>
          <p:cNvPr id="42" name="直線コネクタ 41">
            <a:extLst>
              <a:ext uri="{FF2B5EF4-FFF2-40B4-BE49-F238E27FC236}">
                <a16:creationId xmlns:a16="http://schemas.microsoft.com/office/drawing/2014/main" id="{69556113-7CE0-A30D-A1D9-BE12ED230201}"/>
              </a:ext>
            </a:extLst>
          </p:cNvPr>
          <p:cNvCxnSpPr>
            <a:cxnSpLocks/>
          </p:cNvCxnSpPr>
          <p:nvPr/>
        </p:nvCxnSpPr>
        <p:spPr bwMode="auto">
          <a:xfrm flipH="1" flipV="1">
            <a:off x="2676328" y="4047344"/>
            <a:ext cx="2199552" cy="2189968"/>
          </a:xfrm>
          <a:prstGeom prst="line">
            <a:avLst/>
          </a:prstGeom>
          <a:noFill/>
          <a:ln w="57150" cap="flat" cmpd="sng" algn="ctr">
            <a:solidFill>
              <a:schemeClr val="tx1"/>
            </a:solidFill>
            <a:prstDash val="sysDot"/>
            <a:round/>
            <a:headEnd type="none" w="med" len="med"/>
            <a:tailEnd type="none" w="med" len="med"/>
          </a:ln>
          <a:effectLst/>
        </p:spPr>
      </p:cxnSp>
      <p:cxnSp>
        <p:nvCxnSpPr>
          <p:cNvPr id="46" name="直線コネクタ 45">
            <a:extLst>
              <a:ext uri="{FF2B5EF4-FFF2-40B4-BE49-F238E27FC236}">
                <a16:creationId xmlns:a16="http://schemas.microsoft.com/office/drawing/2014/main" id="{E98B0776-631C-988D-6DE9-39A2BE4EE084}"/>
              </a:ext>
            </a:extLst>
          </p:cNvPr>
          <p:cNvCxnSpPr>
            <a:cxnSpLocks/>
          </p:cNvCxnSpPr>
          <p:nvPr/>
        </p:nvCxnSpPr>
        <p:spPr bwMode="auto">
          <a:xfrm flipH="1">
            <a:off x="6848687" y="5441171"/>
            <a:ext cx="1864018" cy="1226355"/>
          </a:xfrm>
          <a:prstGeom prst="line">
            <a:avLst/>
          </a:prstGeom>
          <a:noFill/>
          <a:ln w="57150" cap="flat" cmpd="sng" algn="ctr">
            <a:solidFill>
              <a:schemeClr val="tx1"/>
            </a:solidFill>
            <a:prstDash val="sysDot"/>
            <a:round/>
            <a:headEnd type="none" w="med" len="med"/>
            <a:tailEnd type="none" w="med" len="med"/>
          </a:ln>
          <a:effectLst/>
        </p:spPr>
      </p:cxnSp>
    </p:spTree>
    <p:extLst>
      <p:ext uri="{BB962C8B-B14F-4D97-AF65-F5344CB8AC3E}">
        <p14:creationId xmlns:p14="http://schemas.microsoft.com/office/powerpoint/2010/main" val="1025834396"/>
      </p:ext>
    </p:extLst>
  </p:cSld>
  <p:clrMapOvr>
    <a:masterClrMapping/>
  </p:clrMapOvr>
  <p:transition spd="med" advClick="0"/>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31C767-87CE-BE22-4FB2-F2377FF8B246}"/>
              </a:ext>
            </a:extLst>
          </p:cNvPr>
          <p:cNvSpPr>
            <a:spLocks noGrp="1"/>
          </p:cNvSpPr>
          <p:nvPr>
            <p:ph type="title"/>
          </p:nvPr>
        </p:nvSpPr>
        <p:spPr/>
        <p:txBody>
          <a:bodyPr/>
          <a:lstStyle/>
          <a:p>
            <a:r>
              <a:rPr lang="en-US" altLang="ja-JP"/>
              <a:t>DID</a:t>
            </a:r>
            <a:r>
              <a:rPr lang="ja-JP" altLang="en-US"/>
              <a:t>によるアイデンティティ管理を備えたワレット</a:t>
            </a:r>
            <a:endParaRPr kumimoji="1" lang="ja-JP" altLang="en-US"/>
          </a:p>
        </p:txBody>
      </p:sp>
      <p:sp>
        <p:nvSpPr>
          <p:cNvPr id="3" name="コンテンツ プレースホルダー 2">
            <a:extLst>
              <a:ext uri="{FF2B5EF4-FFF2-40B4-BE49-F238E27FC236}">
                <a16:creationId xmlns:a16="http://schemas.microsoft.com/office/drawing/2014/main" id="{68833981-952A-5CD1-2111-111330939997}"/>
              </a:ext>
            </a:extLst>
          </p:cNvPr>
          <p:cNvSpPr>
            <a:spLocks noGrp="1"/>
          </p:cNvSpPr>
          <p:nvPr>
            <p:ph idx="1"/>
          </p:nvPr>
        </p:nvSpPr>
        <p:spPr/>
        <p:txBody>
          <a:bodyPr/>
          <a:lstStyle/>
          <a:p>
            <a:r>
              <a:rPr kumimoji="1" lang="ja-JP" altLang="en-US"/>
              <a:t>ワレットの識別子を</a:t>
            </a:r>
            <a:r>
              <a:rPr kumimoji="1" lang="en-US" altLang="ja-JP"/>
              <a:t>DID</a:t>
            </a:r>
            <a:r>
              <a:rPr kumimoji="1" lang="ja-JP" altLang="en-US"/>
              <a:t>にする</a:t>
            </a:r>
            <a:endParaRPr kumimoji="1" lang="en-US" altLang="ja-JP"/>
          </a:p>
          <a:p>
            <a:pPr lvl="1"/>
            <a:r>
              <a:rPr lang="ja-JP" altLang="en-US"/>
              <a:t>債務者のアイデンティティは公開鍵ではなく実在の人物</a:t>
            </a:r>
            <a:endParaRPr lang="en-US" altLang="ja-JP"/>
          </a:p>
          <a:p>
            <a:pPr lvl="1"/>
            <a:r>
              <a:rPr kumimoji="1" lang="ja-JP" altLang="en-US"/>
              <a:t>法的責任を持ち</a:t>
            </a:r>
            <a:endParaRPr kumimoji="1" lang="en-US" altLang="ja-JP"/>
          </a:p>
          <a:p>
            <a:pPr lvl="1"/>
            <a:r>
              <a:rPr lang="ja-JP" altLang="en-US"/>
              <a:t>実在の住所などにアクセス可能</a:t>
            </a:r>
            <a:endParaRPr lang="en-US" altLang="ja-JP"/>
          </a:p>
          <a:p>
            <a:pPr lvl="1"/>
            <a:endParaRPr kumimoji="1" lang="ja-JP" altLang="en-US"/>
          </a:p>
        </p:txBody>
      </p:sp>
    </p:spTree>
    <p:extLst>
      <p:ext uri="{BB962C8B-B14F-4D97-AF65-F5344CB8AC3E}">
        <p14:creationId xmlns:p14="http://schemas.microsoft.com/office/powerpoint/2010/main" val="1882496307"/>
      </p:ext>
    </p:extLst>
  </p:cSld>
  <p:clrMapOvr>
    <a:masterClrMapping/>
  </p:clrMapOvr>
  <p:transition spd="med" advClick="0"/>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1F8C82E-C9D4-140C-B09A-A39B86C80E4A}"/>
              </a:ext>
            </a:extLst>
          </p:cNvPr>
          <p:cNvSpPr>
            <a:spLocks noGrp="1"/>
          </p:cNvSpPr>
          <p:nvPr>
            <p:ph type="title"/>
          </p:nvPr>
        </p:nvSpPr>
        <p:spPr/>
        <p:txBody>
          <a:bodyPr/>
          <a:lstStyle/>
          <a:p>
            <a:r>
              <a:rPr kumimoji="1" lang="ja-JP" altLang="en-US"/>
              <a:t>まとめ</a:t>
            </a:r>
          </a:p>
        </p:txBody>
      </p:sp>
      <p:sp>
        <p:nvSpPr>
          <p:cNvPr id="3" name="コンテンツ プレースホルダー 2">
            <a:extLst>
              <a:ext uri="{FF2B5EF4-FFF2-40B4-BE49-F238E27FC236}">
                <a16:creationId xmlns:a16="http://schemas.microsoft.com/office/drawing/2014/main" id="{BC6E6C7F-7D57-D732-3653-2DF136C5D99B}"/>
              </a:ext>
            </a:extLst>
          </p:cNvPr>
          <p:cNvSpPr>
            <a:spLocks noGrp="1"/>
          </p:cNvSpPr>
          <p:nvPr>
            <p:ph idx="1"/>
          </p:nvPr>
        </p:nvSpPr>
        <p:spPr/>
        <p:txBody>
          <a:bodyPr/>
          <a:lstStyle/>
          <a:p>
            <a:r>
              <a:rPr lang="ja-JP" altLang="en-US"/>
              <a:t>種のトークンによるブロックチェーン上の経済圏</a:t>
            </a:r>
            <a:endParaRPr lang="en-US" altLang="ja-JP"/>
          </a:p>
          <a:p>
            <a:pPr lvl="1"/>
            <a:r>
              <a:rPr lang="ja-JP" altLang="en-US"/>
              <a:t>「種の銀行」のシニョリッジ（通貨発行益）としての利息の合理化</a:t>
            </a:r>
            <a:endParaRPr lang="en-US" altLang="ja-JP"/>
          </a:p>
          <a:p>
            <a:r>
              <a:rPr lang="ja-JP" altLang="en-US"/>
              <a:t>トークンによる利息の表現方法</a:t>
            </a:r>
            <a:endParaRPr lang="en-US" altLang="ja-JP"/>
          </a:p>
          <a:p>
            <a:pPr lvl="1"/>
            <a:r>
              <a:rPr lang="ja-JP" altLang="en-US"/>
              <a:t>「負債トークン」のタイムロックによる「将来財」と利息の実装</a:t>
            </a:r>
            <a:endParaRPr lang="en-US" altLang="ja-JP"/>
          </a:p>
          <a:p>
            <a:r>
              <a:rPr lang="ja-JP" altLang="en-US"/>
              <a:t>債務者に対する</a:t>
            </a:r>
            <a:r>
              <a:rPr lang="en-US" altLang="ja-JP"/>
              <a:t>DID</a:t>
            </a:r>
            <a:r>
              <a:rPr lang="ja-JP" altLang="en-US"/>
              <a:t>によるアイデンティティ管理</a:t>
            </a:r>
            <a:endParaRPr lang="en-US" altLang="ja-JP"/>
          </a:p>
          <a:p>
            <a:pPr lvl="1"/>
            <a:r>
              <a:rPr lang="ja-JP" altLang="en-US"/>
              <a:t>公開鍵暗号の鍵ペアによる本人確認と債務者の識別の相違</a:t>
            </a:r>
            <a:endParaRPr lang="en-US" altLang="ja-JP"/>
          </a:p>
          <a:p>
            <a:pPr lvl="1"/>
            <a:r>
              <a:rPr lang="en-US" altLang="ja-JP"/>
              <a:t>DID</a:t>
            </a:r>
            <a:r>
              <a:rPr lang="ja-JP" altLang="en-US"/>
              <a:t>によるアイデンティティ管理を備えたワレット</a:t>
            </a:r>
            <a:endParaRPr lang="en-US" altLang="ja-JP"/>
          </a:p>
          <a:p>
            <a:endParaRPr kumimoji="1" lang="ja-JP" altLang="en-US"/>
          </a:p>
        </p:txBody>
      </p:sp>
    </p:spTree>
    <p:extLst>
      <p:ext uri="{BB962C8B-B14F-4D97-AF65-F5344CB8AC3E}">
        <p14:creationId xmlns:p14="http://schemas.microsoft.com/office/powerpoint/2010/main" val="2399407818"/>
      </p:ext>
    </p:extLst>
  </p:cSld>
  <p:clrMapOvr>
    <a:masterClrMapping/>
  </p:clrMapOvr>
  <p:transition spd="med"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39CDF4-9DEA-D83F-0011-C82B98EB68F2}"/>
              </a:ext>
            </a:extLst>
          </p:cNvPr>
          <p:cNvSpPr>
            <a:spLocks noGrp="1"/>
          </p:cNvSpPr>
          <p:nvPr>
            <p:ph type="title"/>
          </p:nvPr>
        </p:nvSpPr>
        <p:spPr/>
        <p:txBody>
          <a:bodyPr/>
          <a:lstStyle/>
          <a:p>
            <a:r>
              <a:rPr kumimoji="1" lang="ja-JP" altLang="en-US"/>
              <a:t> 通貨の起源</a:t>
            </a:r>
          </a:p>
        </p:txBody>
      </p:sp>
      <p:sp>
        <p:nvSpPr>
          <p:cNvPr id="3" name="コンテンツ プレースホルダー 2">
            <a:extLst>
              <a:ext uri="{FF2B5EF4-FFF2-40B4-BE49-F238E27FC236}">
                <a16:creationId xmlns:a16="http://schemas.microsoft.com/office/drawing/2014/main" id="{971C4CB3-14E8-8916-8A10-C33906D14A39}"/>
              </a:ext>
            </a:extLst>
          </p:cNvPr>
          <p:cNvSpPr>
            <a:spLocks noGrp="1"/>
          </p:cNvSpPr>
          <p:nvPr>
            <p:ph idx="1"/>
          </p:nvPr>
        </p:nvSpPr>
        <p:spPr/>
        <p:txBody>
          <a:bodyPr/>
          <a:lstStyle/>
          <a:p>
            <a:r>
              <a:rPr lang="ja-JP" altLang="en-US"/>
              <a:t>最善</a:t>
            </a:r>
            <a:r>
              <a:rPr kumimoji="1" lang="ja-JP" altLang="en-US"/>
              <a:t>の貯蓄方法（リチャード・ドーキンス）</a:t>
            </a:r>
            <a:endParaRPr kumimoji="1" lang="en-US" altLang="ja-JP"/>
          </a:p>
          <a:p>
            <a:pPr lvl="1"/>
            <a:r>
              <a:rPr lang="ja-JP" altLang="en-US"/>
              <a:t>「肉の最善の貯蓄庫は仲間の腹の中」</a:t>
            </a:r>
            <a:endParaRPr lang="en-US" altLang="ja-JP"/>
          </a:p>
          <a:p>
            <a:pPr lvl="2"/>
            <a:r>
              <a:rPr kumimoji="1" lang="ja-JP" altLang="en-US"/>
              <a:t>食べきれない食料は仲間に食べさせる</a:t>
            </a:r>
            <a:endParaRPr kumimoji="1" lang="en-US" altLang="ja-JP"/>
          </a:p>
          <a:p>
            <a:pPr lvl="2"/>
            <a:r>
              <a:rPr lang="ja-JP" altLang="en-US"/>
              <a:t>将来その見返りを得る約束を記録しておく（トークン／粘土板 → 貨幣の起源）</a:t>
            </a:r>
            <a:endParaRPr kumimoji="1" lang="en-US" altLang="ja-JP"/>
          </a:p>
          <a:p>
            <a:r>
              <a:rPr lang="ja-JP" altLang="en-US"/>
              <a:t>種が良好に発芽するのは３年程度</a:t>
            </a:r>
            <a:endParaRPr lang="en-US" altLang="ja-JP"/>
          </a:p>
          <a:p>
            <a:pPr lvl="1"/>
            <a:r>
              <a:rPr kumimoji="1" lang="ja-JP" altLang="en-US"/>
              <a:t>自分で消費できる種の量は限界がある</a:t>
            </a:r>
          </a:p>
        </p:txBody>
      </p:sp>
      <p:pic>
        <p:nvPicPr>
          <p:cNvPr id="10242" name="Picture 2" descr="A bulla for a basket with documents - The Early Dynastic period (the mid  third millennium B.C.) The city-state of Lagash, Girsu (modern Tello) |  Uygarlık">
            <a:extLst>
              <a:ext uri="{FF2B5EF4-FFF2-40B4-BE49-F238E27FC236}">
                <a16:creationId xmlns:a16="http://schemas.microsoft.com/office/drawing/2014/main" id="{1B0F121D-A6CE-7F8A-04DA-882FF6684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5913" y="-26678"/>
            <a:ext cx="3239609" cy="312678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434FB9E9-C746-E17B-309D-85C0DE26A221}"/>
              </a:ext>
            </a:extLst>
          </p:cNvPr>
          <p:cNvSpPr txBox="1"/>
          <p:nvPr/>
        </p:nvSpPr>
        <p:spPr>
          <a:xfrm>
            <a:off x="8832304" y="3134311"/>
            <a:ext cx="3185487"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古代メソポタミアのトークン</a:t>
            </a:r>
          </a:p>
        </p:txBody>
      </p:sp>
      <p:pic>
        <p:nvPicPr>
          <p:cNvPr id="6" name="グラフィックス 5">
            <a:extLst>
              <a:ext uri="{FF2B5EF4-FFF2-40B4-BE49-F238E27FC236}">
                <a16:creationId xmlns:a16="http://schemas.microsoft.com/office/drawing/2014/main" id="{EE5422FF-E1E7-6E01-4B79-AA0BBA7E99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47728" y="3911546"/>
            <a:ext cx="868710" cy="2725364"/>
          </a:xfrm>
          <a:prstGeom prst="rect">
            <a:avLst/>
          </a:prstGeom>
        </p:spPr>
      </p:pic>
      <p:pic>
        <p:nvPicPr>
          <p:cNvPr id="7" name="グラフィックス 6">
            <a:extLst>
              <a:ext uri="{FF2B5EF4-FFF2-40B4-BE49-F238E27FC236}">
                <a16:creationId xmlns:a16="http://schemas.microsoft.com/office/drawing/2014/main" id="{A83C9FFE-1649-F6DD-B429-AF681DBBE6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3469" y="4091490"/>
            <a:ext cx="868710" cy="2653507"/>
          </a:xfrm>
          <a:prstGeom prst="rect">
            <a:avLst/>
          </a:prstGeom>
        </p:spPr>
      </p:pic>
      <p:pic>
        <p:nvPicPr>
          <p:cNvPr id="8" name="Picture 2" descr="ウォーターメロンの種 ストックフォト">
            <a:extLst>
              <a:ext uri="{FF2B5EF4-FFF2-40B4-BE49-F238E27FC236}">
                <a16:creationId xmlns:a16="http://schemas.microsoft.com/office/drawing/2014/main" id="{85D4491B-3282-A72A-03F8-EB7FD2130B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1461" y="4559245"/>
            <a:ext cx="1564539" cy="117340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線矢印コネクタ 9">
            <a:extLst>
              <a:ext uri="{FF2B5EF4-FFF2-40B4-BE49-F238E27FC236}">
                <a16:creationId xmlns:a16="http://schemas.microsoft.com/office/drawing/2014/main" id="{0E79D55B-B6F5-A5B2-0D34-366972BF0EB1}"/>
              </a:ext>
            </a:extLst>
          </p:cNvPr>
          <p:cNvCxnSpPr>
            <a:cxnSpLocks/>
          </p:cNvCxnSpPr>
          <p:nvPr/>
        </p:nvCxnSpPr>
        <p:spPr bwMode="auto">
          <a:xfrm>
            <a:off x="6096000" y="5084137"/>
            <a:ext cx="3692045" cy="0"/>
          </a:xfrm>
          <a:prstGeom prst="straightConnector1">
            <a:avLst/>
          </a:prstGeom>
          <a:noFill/>
          <a:ln w="57150" cap="flat" cmpd="sng" algn="ctr">
            <a:solidFill>
              <a:schemeClr val="tx1"/>
            </a:solidFill>
            <a:prstDash val="solid"/>
            <a:round/>
            <a:headEnd type="none" w="med" len="med"/>
            <a:tailEnd type="triangle"/>
          </a:ln>
          <a:effectLst/>
        </p:spPr>
      </p:cxnSp>
      <p:cxnSp>
        <p:nvCxnSpPr>
          <p:cNvPr id="11" name="直線矢印コネクタ 10">
            <a:extLst>
              <a:ext uri="{FF2B5EF4-FFF2-40B4-BE49-F238E27FC236}">
                <a16:creationId xmlns:a16="http://schemas.microsoft.com/office/drawing/2014/main" id="{F7B2B3AC-D6B4-9BA4-21F6-B1788E69653B}"/>
              </a:ext>
            </a:extLst>
          </p:cNvPr>
          <p:cNvCxnSpPr>
            <a:cxnSpLocks/>
            <a:stCxn id="14" idx="1"/>
          </p:cNvCxnSpPr>
          <p:nvPr/>
        </p:nvCxnSpPr>
        <p:spPr bwMode="auto">
          <a:xfrm flipH="1">
            <a:off x="4485185" y="5952035"/>
            <a:ext cx="4660820" cy="20908"/>
          </a:xfrm>
          <a:prstGeom prst="straightConnector1">
            <a:avLst/>
          </a:prstGeom>
          <a:noFill/>
          <a:ln w="57150" cap="flat" cmpd="sng" algn="ctr">
            <a:solidFill>
              <a:schemeClr val="tx1"/>
            </a:solidFill>
            <a:prstDash val="solid"/>
            <a:round/>
            <a:headEnd type="none" w="med" len="med"/>
            <a:tailEnd type="triangle"/>
          </a:ln>
          <a:effectLst/>
        </p:spPr>
      </p:cxnSp>
      <p:sp>
        <p:nvSpPr>
          <p:cNvPr id="12" name="テキスト ボックス 11">
            <a:extLst>
              <a:ext uri="{FF2B5EF4-FFF2-40B4-BE49-F238E27FC236}">
                <a16:creationId xmlns:a16="http://schemas.microsoft.com/office/drawing/2014/main" id="{412AF584-D554-AA99-D1AB-C4F3956B370F}"/>
              </a:ext>
            </a:extLst>
          </p:cNvPr>
          <p:cNvSpPr txBox="1"/>
          <p:nvPr/>
        </p:nvSpPr>
        <p:spPr>
          <a:xfrm>
            <a:off x="8919281" y="6411752"/>
            <a:ext cx="133882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種トークン</a:t>
            </a:r>
            <a:endParaRPr lang="en-US" altLang="ja-JP" sz="1800" b="1" dirty="0" err="1">
              <a:latin typeface="Meiryo" panose="020B0604030504040204" pitchFamily="34" charset="-128"/>
              <a:ea typeface="Meiryo" panose="020B0604030504040204" pitchFamily="34" charset="-128"/>
            </a:endParaRPr>
          </a:p>
        </p:txBody>
      </p:sp>
      <p:sp>
        <p:nvSpPr>
          <p:cNvPr id="13" name="テキスト ボックス 12">
            <a:extLst>
              <a:ext uri="{FF2B5EF4-FFF2-40B4-BE49-F238E27FC236}">
                <a16:creationId xmlns:a16="http://schemas.microsoft.com/office/drawing/2014/main" id="{50520C2F-867B-36F7-B3C5-7494ED840534}"/>
              </a:ext>
            </a:extLst>
          </p:cNvPr>
          <p:cNvSpPr txBox="1"/>
          <p:nvPr/>
        </p:nvSpPr>
        <p:spPr>
          <a:xfrm>
            <a:off x="4999848" y="4251522"/>
            <a:ext cx="41549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a:t>
            </a:r>
            <a:endParaRPr kumimoji="1" lang="ja-JP" altLang="en-US" sz="1800" b="1" dirty="0" err="1">
              <a:latin typeface="Meiryo" panose="020B0604030504040204" pitchFamily="34" charset="-128"/>
              <a:ea typeface="Meiryo" panose="020B0604030504040204" pitchFamily="34" charset="-128"/>
            </a:endParaRPr>
          </a:p>
        </p:txBody>
      </p:sp>
      <p:pic>
        <p:nvPicPr>
          <p:cNvPr id="14" name="Picture 2" descr="A bulla for a basket with documents - The Early Dynastic period (the mid  third millennium B.C.) The city-state of Lagash, Girsu (modern Tello) |  Uygarlık">
            <a:extLst>
              <a:ext uri="{FF2B5EF4-FFF2-40B4-BE49-F238E27FC236}">
                <a16:creationId xmlns:a16="http://schemas.microsoft.com/office/drawing/2014/main" id="{988420DB-02E7-DBF5-5B62-E6B6D1468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6005" y="5542377"/>
            <a:ext cx="848878" cy="819315"/>
          </a:xfrm>
          <a:prstGeom prst="rect">
            <a:avLst/>
          </a:prstGeom>
          <a:noFill/>
          <a:extLst>
            <a:ext uri="{909E8E84-426E-40DD-AFC4-6F175D3DCCD1}">
              <a14:hiddenFill xmlns:a14="http://schemas.microsoft.com/office/drawing/2010/main">
                <a:solidFill>
                  <a:srgbClr val="FFFFFF"/>
                </a:solidFill>
              </a14:hiddenFill>
            </a:ext>
          </a:extLst>
        </p:spPr>
      </p:pic>
      <p:sp>
        <p:nvSpPr>
          <p:cNvPr id="15" name="平行四辺形 14">
            <a:extLst>
              <a:ext uri="{FF2B5EF4-FFF2-40B4-BE49-F238E27FC236}">
                <a16:creationId xmlns:a16="http://schemas.microsoft.com/office/drawing/2014/main" id="{44BD98CF-8B09-C078-8CB3-5828B119F074}"/>
              </a:ext>
            </a:extLst>
          </p:cNvPr>
          <p:cNvSpPr/>
          <p:nvPr/>
        </p:nvSpPr>
        <p:spPr>
          <a:xfrm>
            <a:off x="259537" y="5213174"/>
            <a:ext cx="2902833" cy="1477720"/>
          </a:xfrm>
          <a:prstGeom prst="parallelogram">
            <a:avLst/>
          </a:prstGeom>
          <a:blipFill>
            <a:blip r:embed="rId8"/>
            <a:tile tx="0" ty="0" sx="100000" sy="100000" flip="none" algn="tl"/>
          </a:blip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C3645F20-4C1E-49E8-B2EB-0B0D5E33A2CD}"/>
              </a:ext>
            </a:extLst>
          </p:cNvPr>
          <p:cNvSpPr txBox="1"/>
          <p:nvPr/>
        </p:nvSpPr>
        <p:spPr>
          <a:xfrm>
            <a:off x="986381" y="4923043"/>
            <a:ext cx="1338828"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耕作地面積</a:t>
            </a:r>
          </a:p>
        </p:txBody>
      </p:sp>
      <p:pic>
        <p:nvPicPr>
          <p:cNvPr id="17" name="Picture 2" descr="ウォーターメロンの種 ストックフォト">
            <a:extLst>
              <a:ext uri="{FF2B5EF4-FFF2-40B4-BE49-F238E27FC236}">
                <a16:creationId xmlns:a16="http://schemas.microsoft.com/office/drawing/2014/main" id="{D2665E88-894A-3688-FE69-2C0B2081CF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3238" y="5648381"/>
            <a:ext cx="877163" cy="65787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曲線コネクタ 18">
            <a:extLst>
              <a:ext uri="{FF2B5EF4-FFF2-40B4-BE49-F238E27FC236}">
                <a16:creationId xmlns:a16="http://schemas.microsoft.com/office/drawing/2014/main" id="{CC84E797-F186-0026-FEF5-FB1B608EC804}"/>
              </a:ext>
            </a:extLst>
          </p:cNvPr>
          <p:cNvCxnSpPr>
            <a:stCxn id="6" idx="1"/>
            <a:endCxn id="17" idx="0"/>
          </p:cNvCxnSpPr>
          <p:nvPr/>
        </p:nvCxnSpPr>
        <p:spPr bwMode="auto">
          <a:xfrm rot="10800000" flipV="1">
            <a:off x="1731820" y="5274227"/>
            <a:ext cx="1915908" cy="374153"/>
          </a:xfrm>
          <a:prstGeom prst="curvedConnector2">
            <a:avLst/>
          </a:prstGeom>
          <a:noFill/>
          <a:ln w="57150" cap="flat" cmpd="sng" algn="ctr">
            <a:solidFill>
              <a:schemeClr val="tx1"/>
            </a:solidFill>
            <a:prstDash val="solid"/>
            <a:round/>
            <a:headEnd type="none" w="med" len="med"/>
            <a:tailEnd type="triangle"/>
          </a:ln>
          <a:effectLst/>
        </p:spPr>
      </p:cxnSp>
      <p:pic>
        <p:nvPicPr>
          <p:cNvPr id="22" name="グラフィックス 21">
            <a:extLst>
              <a:ext uri="{FF2B5EF4-FFF2-40B4-BE49-F238E27FC236}">
                <a16:creationId xmlns:a16="http://schemas.microsoft.com/office/drawing/2014/main" id="{46ACE9C1-16C6-784A-8473-80CC19A028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59515" y="3680323"/>
            <a:ext cx="802097" cy="1015420"/>
          </a:xfrm>
          <a:prstGeom prst="rect">
            <a:avLst/>
          </a:prstGeom>
        </p:spPr>
      </p:pic>
      <p:sp>
        <p:nvSpPr>
          <p:cNvPr id="23" name="テキスト ボックス 22">
            <a:extLst>
              <a:ext uri="{FF2B5EF4-FFF2-40B4-BE49-F238E27FC236}">
                <a16:creationId xmlns:a16="http://schemas.microsoft.com/office/drawing/2014/main" id="{72BBE47E-DA4D-AFB3-B2DB-A89837735FFD}"/>
              </a:ext>
            </a:extLst>
          </p:cNvPr>
          <p:cNvSpPr txBox="1"/>
          <p:nvPr/>
        </p:nvSpPr>
        <p:spPr>
          <a:xfrm>
            <a:off x="2356735" y="4682891"/>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労働力</a:t>
            </a:r>
          </a:p>
        </p:txBody>
      </p:sp>
      <p:sp>
        <p:nvSpPr>
          <p:cNvPr id="25" name="テキスト ボックス 24">
            <a:extLst>
              <a:ext uri="{FF2B5EF4-FFF2-40B4-BE49-F238E27FC236}">
                <a16:creationId xmlns:a16="http://schemas.microsoft.com/office/drawing/2014/main" id="{913AC631-A312-2921-F2CC-2DE924695B82}"/>
              </a:ext>
            </a:extLst>
          </p:cNvPr>
          <p:cNvSpPr txBox="1"/>
          <p:nvPr/>
        </p:nvSpPr>
        <p:spPr>
          <a:xfrm>
            <a:off x="6467444" y="4745533"/>
            <a:ext cx="226215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余った種を貸与する</a:t>
            </a:r>
            <a:endParaRPr lang="en-US" altLang="ja-JP" sz="1800" b="1" dirty="0" err="1">
              <a:latin typeface="Meiryo" panose="020B0604030504040204" pitchFamily="34" charset="-128"/>
              <a:ea typeface="Meiryo" panose="020B0604030504040204" pitchFamily="34" charset="-128"/>
            </a:endParaRPr>
          </a:p>
        </p:txBody>
      </p:sp>
      <p:sp>
        <p:nvSpPr>
          <p:cNvPr id="29" name="テキスト ボックス 28">
            <a:extLst>
              <a:ext uri="{FF2B5EF4-FFF2-40B4-BE49-F238E27FC236}">
                <a16:creationId xmlns:a16="http://schemas.microsoft.com/office/drawing/2014/main" id="{5E276658-29B9-9256-C830-F169B899737B}"/>
              </a:ext>
            </a:extLst>
          </p:cNvPr>
          <p:cNvSpPr txBox="1"/>
          <p:nvPr/>
        </p:nvSpPr>
        <p:spPr>
          <a:xfrm>
            <a:off x="5741730" y="6059076"/>
            <a:ext cx="226215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将来の見返りの約束</a:t>
            </a:r>
            <a:endParaRPr lang="en-US" altLang="ja-JP"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857233466"/>
      </p:ext>
    </p:extLst>
  </p:cSld>
  <p:clrMapOvr>
    <a:masterClrMapping/>
  </p:clrMapOvr>
  <p:transition spd="med"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65DB6-F14E-246A-9078-53D2D9D18837}"/>
              </a:ext>
            </a:extLst>
          </p:cNvPr>
          <p:cNvSpPr>
            <a:spLocks noGrp="1"/>
          </p:cNvSpPr>
          <p:nvPr>
            <p:ph type="title"/>
          </p:nvPr>
        </p:nvSpPr>
        <p:spPr/>
        <p:txBody>
          <a:bodyPr/>
          <a:lstStyle/>
          <a:p>
            <a:r>
              <a:rPr kumimoji="1" lang="ja-JP" altLang="en-US"/>
              <a:t>種の経済圏の</a:t>
            </a:r>
            <a:r>
              <a:rPr kumimoji="1" lang="en-US" altLang="ja-JP"/>
              <a:t>GDP</a:t>
            </a:r>
            <a:r>
              <a:rPr kumimoji="1" lang="ja-JP" altLang="en-US"/>
              <a:t>（単純化した経済圏のモデル）</a:t>
            </a:r>
          </a:p>
        </p:txBody>
      </p:sp>
      <p:sp>
        <p:nvSpPr>
          <p:cNvPr id="3" name="コンテンツ プレースホルダー 2">
            <a:extLst>
              <a:ext uri="{FF2B5EF4-FFF2-40B4-BE49-F238E27FC236}">
                <a16:creationId xmlns:a16="http://schemas.microsoft.com/office/drawing/2014/main" id="{D9658E7B-177E-FDEB-E89C-17D18E4C26EE}"/>
              </a:ext>
            </a:extLst>
          </p:cNvPr>
          <p:cNvSpPr>
            <a:spLocks noGrp="1"/>
          </p:cNvSpPr>
          <p:nvPr>
            <p:ph idx="1"/>
          </p:nvPr>
        </p:nvSpPr>
        <p:spPr/>
        <p:txBody>
          <a:bodyPr/>
          <a:lstStyle/>
          <a:p>
            <a:r>
              <a:rPr kumimoji="1" lang="ja-JP" altLang="en-US"/>
              <a:t>作物の種をトークンで購入する経済圏</a:t>
            </a:r>
            <a:endParaRPr kumimoji="1" lang="en-US" altLang="ja-JP"/>
          </a:p>
          <a:p>
            <a:pPr lvl="1"/>
            <a:r>
              <a:rPr lang="ja-JP" altLang="en-US"/>
              <a:t>まず       </a:t>
            </a:r>
            <a:r>
              <a:rPr lang="en-US" altLang="ja-JP"/>
              <a:t>GDP</a:t>
            </a:r>
            <a:r>
              <a:rPr lang="ja-JP" altLang="en-US"/>
              <a:t> ＝ 種の生産量                              とみなすモデルを考える</a:t>
            </a:r>
            <a:endParaRPr lang="en-US" altLang="ja-JP"/>
          </a:p>
          <a:p>
            <a:pPr lvl="1"/>
            <a:r>
              <a:rPr lang="ja-JP" altLang="en-US"/>
              <a:t>これを    </a:t>
            </a:r>
            <a:r>
              <a:rPr lang="en-US" altLang="ja-JP"/>
              <a:t>GDP</a:t>
            </a:r>
            <a:r>
              <a:rPr lang="ja-JP" altLang="en-US"/>
              <a:t> ＝ 種と作物の生産量                     に拡張する</a:t>
            </a:r>
            <a:endParaRPr lang="en-US" altLang="ja-JP"/>
          </a:p>
          <a:p>
            <a:pPr lvl="1"/>
            <a:r>
              <a:rPr lang="ja-JP" altLang="en-US"/>
              <a:t>さらに    </a:t>
            </a:r>
            <a:r>
              <a:rPr lang="en-US" altLang="ja-JP"/>
              <a:t>GDP</a:t>
            </a:r>
            <a:r>
              <a:rPr lang="ja-JP" altLang="en-US"/>
              <a:t> ＝ 種と作物とその加工品の生産量   など「種本位制」の経済圏の想定も可能</a:t>
            </a:r>
            <a:endParaRPr lang="en-US" altLang="ja-JP"/>
          </a:p>
        </p:txBody>
      </p:sp>
      <p:pic>
        <p:nvPicPr>
          <p:cNvPr id="7" name="グラフィックス 6">
            <a:extLst>
              <a:ext uri="{FF2B5EF4-FFF2-40B4-BE49-F238E27FC236}">
                <a16:creationId xmlns:a16="http://schemas.microsoft.com/office/drawing/2014/main" id="{BF2B2D77-BD12-9BDA-3232-0FCD22F47D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23592" y="3370636"/>
            <a:ext cx="868710" cy="2725364"/>
          </a:xfrm>
          <a:prstGeom prst="rect">
            <a:avLst/>
          </a:prstGeom>
        </p:spPr>
      </p:pic>
      <p:pic>
        <p:nvPicPr>
          <p:cNvPr id="8" name="グラフィックス 7">
            <a:extLst>
              <a:ext uri="{FF2B5EF4-FFF2-40B4-BE49-F238E27FC236}">
                <a16:creationId xmlns:a16="http://schemas.microsoft.com/office/drawing/2014/main" id="{94D8D73A-63CC-0A54-8C9F-A9F2F2B90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79333" y="3550580"/>
            <a:ext cx="868710" cy="2653507"/>
          </a:xfrm>
          <a:prstGeom prst="rect">
            <a:avLst/>
          </a:prstGeom>
        </p:spPr>
      </p:pic>
      <p:pic>
        <p:nvPicPr>
          <p:cNvPr id="9218" name="Picture 2" descr="ウォーターメロンの種 ストックフォト">
            <a:extLst>
              <a:ext uri="{FF2B5EF4-FFF2-40B4-BE49-F238E27FC236}">
                <a16:creationId xmlns:a16="http://schemas.microsoft.com/office/drawing/2014/main" id="{1ADCF041-0EB6-4C4F-04FB-90A491AD3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704" y="4733318"/>
            <a:ext cx="1564539" cy="1173404"/>
          </a:xfrm>
          <a:prstGeom prst="rect">
            <a:avLst/>
          </a:prstGeom>
          <a:noFill/>
          <a:extLst>
            <a:ext uri="{909E8E84-426E-40DD-AFC4-6F175D3DCCD1}">
              <a14:hiddenFill xmlns:a14="http://schemas.microsoft.com/office/drawing/2010/main">
                <a:solidFill>
                  <a:srgbClr val="FFFFFF"/>
                </a:solidFill>
              </a14:hiddenFill>
            </a:ext>
          </a:extLst>
        </p:spPr>
      </p:pic>
      <p:sp>
        <p:nvSpPr>
          <p:cNvPr id="9" name="円柱 8">
            <a:extLst>
              <a:ext uri="{FF2B5EF4-FFF2-40B4-BE49-F238E27FC236}">
                <a16:creationId xmlns:a16="http://schemas.microsoft.com/office/drawing/2014/main" id="{9FB19A2B-84CC-9C63-A666-8D0056925E4F}"/>
              </a:ext>
            </a:extLst>
          </p:cNvPr>
          <p:cNvSpPr/>
          <p:nvPr/>
        </p:nvSpPr>
        <p:spPr>
          <a:xfrm>
            <a:off x="7968208" y="3941230"/>
            <a:ext cx="720080" cy="360040"/>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8408A80A-AC09-C436-3484-D97D646C863A}"/>
              </a:ext>
            </a:extLst>
          </p:cNvPr>
          <p:cNvCxnSpPr>
            <a:stCxn id="9218" idx="3"/>
          </p:cNvCxnSpPr>
          <p:nvPr/>
        </p:nvCxnSpPr>
        <p:spPr bwMode="auto">
          <a:xfrm>
            <a:off x="4996243" y="5320020"/>
            <a:ext cx="3692045" cy="0"/>
          </a:xfrm>
          <a:prstGeom prst="straightConnector1">
            <a:avLst/>
          </a:prstGeom>
          <a:noFill/>
          <a:ln w="57150"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A597335A-B569-EB46-9F7E-5A259772DB1D}"/>
              </a:ext>
            </a:extLst>
          </p:cNvPr>
          <p:cNvCxnSpPr>
            <a:cxnSpLocks/>
            <a:stCxn id="9" idx="2"/>
          </p:cNvCxnSpPr>
          <p:nvPr/>
        </p:nvCxnSpPr>
        <p:spPr bwMode="auto">
          <a:xfrm flipH="1">
            <a:off x="3665191" y="4121250"/>
            <a:ext cx="4303017" cy="40253"/>
          </a:xfrm>
          <a:prstGeom prst="straightConnector1">
            <a:avLst/>
          </a:prstGeom>
          <a:noFill/>
          <a:ln w="57150" cap="flat" cmpd="sng" algn="ctr">
            <a:solidFill>
              <a:schemeClr val="tx1"/>
            </a:solidFill>
            <a:prstDash val="solid"/>
            <a:round/>
            <a:headEnd type="none" w="med" len="med"/>
            <a:tailEnd type="triangle"/>
          </a:ln>
          <a:effectLst/>
        </p:spPr>
      </p:cxnSp>
      <p:sp>
        <p:nvSpPr>
          <p:cNvPr id="15" name="テキスト ボックス 14">
            <a:extLst>
              <a:ext uri="{FF2B5EF4-FFF2-40B4-BE49-F238E27FC236}">
                <a16:creationId xmlns:a16="http://schemas.microsoft.com/office/drawing/2014/main" id="{11E050CC-5D98-A552-7FDD-213196576C4B}"/>
              </a:ext>
            </a:extLst>
          </p:cNvPr>
          <p:cNvSpPr txBox="1"/>
          <p:nvPr/>
        </p:nvSpPr>
        <p:spPr>
          <a:xfrm>
            <a:off x="7789029" y="3571898"/>
            <a:ext cx="1107996"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トークン</a:t>
            </a:r>
            <a:endParaRPr kumimoji="1" lang="ja-JP" altLang="en-US" sz="1800" b="1" dirty="0" err="1">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13385C74-E7F6-3FD8-B234-3F7034F52092}"/>
              </a:ext>
            </a:extLst>
          </p:cNvPr>
          <p:cNvSpPr txBox="1"/>
          <p:nvPr/>
        </p:nvSpPr>
        <p:spPr>
          <a:xfrm>
            <a:off x="3953331" y="5998902"/>
            <a:ext cx="41549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a:t>
            </a:r>
            <a:endParaRPr kumimoji="1" lang="ja-JP" altLang="en-US" sz="1800" b="1" dirty="0" err="1">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529565763"/>
      </p:ext>
    </p:extLst>
  </p:cSld>
  <p:clrMapOvr>
    <a:masterClrMapping/>
  </p:clrMapOvr>
  <p:transition spd="med"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565DB6-F14E-246A-9078-53D2D9D18837}"/>
              </a:ext>
            </a:extLst>
          </p:cNvPr>
          <p:cNvSpPr>
            <a:spLocks noGrp="1"/>
          </p:cNvSpPr>
          <p:nvPr>
            <p:ph type="title"/>
          </p:nvPr>
        </p:nvSpPr>
        <p:spPr/>
        <p:txBody>
          <a:bodyPr/>
          <a:lstStyle/>
          <a:p>
            <a:r>
              <a:rPr kumimoji="1" lang="ja-JP" altLang="en-US"/>
              <a:t>種の経済圏（等価交換の原則）</a:t>
            </a:r>
          </a:p>
        </p:txBody>
      </p:sp>
      <p:sp>
        <p:nvSpPr>
          <p:cNvPr id="3" name="コンテンツ プレースホルダー 2">
            <a:extLst>
              <a:ext uri="{FF2B5EF4-FFF2-40B4-BE49-F238E27FC236}">
                <a16:creationId xmlns:a16="http://schemas.microsoft.com/office/drawing/2014/main" id="{D9658E7B-177E-FDEB-E89C-17D18E4C26EE}"/>
              </a:ext>
            </a:extLst>
          </p:cNvPr>
          <p:cNvSpPr>
            <a:spLocks noGrp="1"/>
          </p:cNvSpPr>
          <p:nvPr>
            <p:ph idx="1"/>
          </p:nvPr>
        </p:nvSpPr>
        <p:spPr/>
        <p:txBody>
          <a:bodyPr/>
          <a:lstStyle/>
          <a:p>
            <a:r>
              <a:rPr kumimoji="1" lang="ja-JP" altLang="en-US"/>
              <a:t>種とその生産物の経済圏</a:t>
            </a:r>
            <a:endParaRPr kumimoji="1" lang="en-US" altLang="ja-JP"/>
          </a:p>
          <a:p>
            <a:pPr lvl="1"/>
            <a:r>
              <a:rPr lang="ja-JP" altLang="en-US"/>
              <a:t>トークン（通貨）を介した種とその生産物の「等価交換」の連鎖</a:t>
            </a:r>
            <a:endParaRPr kumimoji="1" lang="en-US" altLang="ja-JP"/>
          </a:p>
        </p:txBody>
      </p:sp>
      <p:grpSp>
        <p:nvGrpSpPr>
          <p:cNvPr id="4" name="グループ化 3">
            <a:extLst>
              <a:ext uri="{FF2B5EF4-FFF2-40B4-BE49-F238E27FC236}">
                <a16:creationId xmlns:a16="http://schemas.microsoft.com/office/drawing/2014/main" id="{7A1FE02E-8A24-5891-FA5F-813F0362DC0B}"/>
              </a:ext>
            </a:extLst>
          </p:cNvPr>
          <p:cNvGrpSpPr/>
          <p:nvPr/>
        </p:nvGrpSpPr>
        <p:grpSpPr>
          <a:xfrm>
            <a:off x="1050375" y="2132856"/>
            <a:ext cx="9394913" cy="3853195"/>
            <a:chOff x="-80272" y="1676400"/>
            <a:chExt cx="12281053" cy="5660173"/>
          </a:xfrm>
        </p:grpSpPr>
        <p:pic>
          <p:nvPicPr>
            <p:cNvPr id="7" name="グラフィックス 6">
              <a:extLst>
                <a:ext uri="{FF2B5EF4-FFF2-40B4-BE49-F238E27FC236}">
                  <a16:creationId xmlns:a16="http://schemas.microsoft.com/office/drawing/2014/main" id="{BF2B2D77-BD12-9BDA-3232-0FCD22F47D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79576" y="1676400"/>
              <a:ext cx="868710" cy="2725364"/>
            </a:xfrm>
            <a:prstGeom prst="rect">
              <a:avLst/>
            </a:prstGeom>
          </p:spPr>
        </p:pic>
        <p:pic>
          <p:nvPicPr>
            <p:cNvPr id="8" name="グラフィックス 7">
              <a:extLst>
                <a:ext uri="{FF2B5EF4-FFF2-40B4-BE49-F238E27FC236}">
                  <a16:creationId xmlns:a16="http://schemas.microsoft.com/office/drawing/2014/main" id="{94D8D73A-63CC-0A54-8C9F-A9F2F2B906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35317" y="1856344"/>
              <a:ext cx="868710" cy="2653507"/>
            </a:xfrm>
            <a:prstGeom prst="rect">
              <a:avLst/>
            </a:prstGeom>
          </p:spPr>
        </p:pic>
        <p:pic>
          <p:nvPicPr>
            <p:cNvPr id="9218" name="Picture 2" descr="ウォーターメロンの種 ストックフォト">
              <a:extLst>
                <a:ext uri="{FF2B5EF4-FFF2-40B4-BE49-F238E27FC236}">
                  <a16:creationId xmlns:a16="http://schemas.microsoft.com/office/drawing/2014/main" id="{1ADCF041-0EB6-4C4F-04FB-90A491AD32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48287" y="2089482"/>
              <a:ext cx="1564540" cy="1173403"/>
            </a:xfrm>
            <a:prstGeom prst="rect">
              <a:avLst/>
            </a:prstGeom>
            <a:noFill/>
            <a:extLst>
              <a:ext uri="{909E8E84-426E-40DD-AFC4-6F175D3DCCD1}">
                <a14:hiddenFill xmlns:a14="http://schemas.microsoft.com/office/drawing/2010/main">
                  <a:solidFill>
                    <a:srgbClr val="FFFFFF"/>
                  </a:solidFill>
                </a14:hiddenFill>
              </a:ext>
            </a:extLst>
          </p:spPr>
        </p:pic>
        <p:sp>
          <p:nvSpPr>
            <p:cNvPr id="9" name="円柱 8">
              <a:extLst>
                <a:ext uri="{FF2B5EF4-FFF2-40B4-BE49-F238E27FC236}">
                  <a16:creationId xmlns:a16="http://schemas.microsoft.com/office/drawing/2014/main" id="{9FB19A2B-84CC-9C63-A666-8D0056925E4F}"/>
                </a:ext>
              </a:extLst>
            </p:cNvPr>
            <p:cNvSpPr/>
            <p:nvPr/>
          </p:nvSpPr>
          <p:spPr>
            <a:xfrm>
              <a:off x="8125746" y="3271552"/>
              <a:ext cx="720080" cy="360040"/>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11" name="直線矢印コネクタ 10">
              <a:extLst>
                <a:ext uri="{FF2B5EF4-FFF2-40B4-BE49-F238E27FC236}">
                  <a16:creationId xmlns:a16="http://schemas.microsoft.com/office/drawing/2014/main" id="{8408A80A-AC09-C436-3484-D97D646C863A}"/>
                </a:ext>
              </a:extLst>
            </p:cNvPr>
            <p:cNvCxnSpPr>
              <a:cxnSpLocks/>
              <a:stCxn id="9218" idx="3"/>
            </p:cNvCxnSpPr>
            <p:nvPr/>
          </p:nvCxnSpPr>
          <p:spPr bwMode="auto">
            <a:xfrm flipV="1">
              <a:off x="4712826" y="2676183"/>
              <a:ext cx="4133000" cy="1"/>
            </a:xfrm>
            <a:prstGeom prst="straightConnector1">
              <a:avLst/>
            </a:prstGeom>
            <a:noFill/>
            <a:ln w="57150" cap="flat" cmpd="sng" algn="ctr">
              <a:solidFill>
                <a:schemeClr val="tx1"/>
              </a:solidFill>
              <a:prstDash val="solid"/>
              <a:round/>
              <a:headEnd type="none" w="med" len="med"/>
              <a:tailEnd type="triangle"/>
            </a:ln>
            <a:effectLst/>
          </p:spPr>
        </p:cxnSp>
        <p:cxnSp>
          <p:nvCxnSpPr>
            <p:cNvPr id="12" name="直線矢印コネクタ 11">
              <a:extLst>
                <a:ext uri="{FF2B5EF4-FFF2-40B4-BE49-F238E27FC236}">
                  <a16:creationId xmlns:a16="http://schemas.microsoft.com/office/drawing/2014/main" id="{A597335A-B569-EB46-9F7E-5A259772DB1D}"/>
                </a:ext>
              </a:extLst>
            </p:cNvPr>
            <p:cNvCxnSpPr>
              <a:cxnSpLocks/>
              <a:stCxn id="9" idx="2"/>
            </p:cNvCxnSpPr>
            <p:nvPr/>
          </p:nvCxnSpPr>
          <p:spPr bwMode="auto">
            <a:xfrm flipH="1">
              <a:off x="3238797" y="3451573"/>
              <a:ext cx="4886949" cy="70420"/>
            </a:xfrm>
            <a:prstGeom prst="straightConnector1">
              <a:avLst/>
            </a:prstGeom>
            <a:noFill/>
            <a:ln w="57150" cap="flat" cmpd="sng" algn="ctr">
              <a:solidFill>
                <a:schemeClr val="tx1"/>
              </a:solidFill>
              <a:prstDash val="solid"/>
              <a:round/>
              <a:headEnd type="none" w="med" len="med"/>
              <a:tailEnd type="triangle"/>
            </a:ln>
            <a:effectLst/>
          </p:spPr>
        </p:cxnSp>
        <p:sp>
          <p:nvSpPr>
            <p:cNvPr id="15" name="テキスト ボックス 14">
              <a:extLst>
                <a:ext uri="{FF2B5EF4-FFF2-40B4-BE49-F238E27FC236}">
                  <a16:creationId xmlns:a16="http://schemas.microsoft.com/office/drawing/2014/main" id="{11E050CC-5D98-A552-7FDD-213196576C4B}"/>
                </a:ext>
              </a:extLst>
            </p:cNvPr>
            <p:cNvSpPr txBox="1"/>
            <p:nvPr/>
          </p:nvSpPr>
          <p:spPr>
            <a:xfrm>
              <a:off x="7821059" y="3804464"/>
              <a:ext cx="1107997"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トークン</a:t>
              </a:r>
              <a:endParaRPr kumimoji="1" lang="ja-JP" altLang="en-US" sz="1800" b="1" dirty="0" err="1">
                <a:latin typeface="Meiryo" panose="020B0604030504040204" pitchFamily="34" charset="-128"/>
                <a:ea typeface="Meiryo" panose="020B0604030504040204" pitchFamily="34" charset="-128"/>
              </a:endParaRPr>
            </a:p>
          </p:txBody>
        </p:sp>
        <p:sp>
          <p:nvSpPr>
            <p:cNvPr id="16" name="テキスト ボックス 15">
              <a:extLst>
                <a:ext uri="{FF2B5EF4-FFF2-40B4-BE49-F238E27FC236}">
                  <a16:creationId xmlns:a16="http://schemas.microsoft.com/office/drawing/2014/main" id="{13385C74-E7F6-3FD8-B234-3F7034F52092}"/>
                </a:ext>
              </a:extLst>
            </p:cNvPr>
            <p:cNvSpPr txBox="1"/>
            <p:nvPr/>
          </p:nvSpPr>
          <p:spPr>
            <a:xfrm>
              <a:off x="3559918" y="1742165"/>
              <a:ext cx="415498"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種</a:t>
              </a:r>
              <a:endParaRPr kumimoji="1" lang="ja-JP" altLang="en-US" sz="1800" b="1" dirty="0" err="1">
                <a:latin typeface="Meiryo" panose="020B0604030504040204" pitchFamily="34" charset="-128"/>
                <a:ea typeface="Meiryo" panose="020B0604030504040204" pitchFamily="34" charset="-128"/>
              </a:endParaRPr>
            </a:p>
          </p:txBody>
        </p:sp>
        <p:cxnSp>
          <p:nvCxnSpPr>
            <p:cNvPr id="18" name="直線矢印コネクタ 17">
              <a:extLst>
                <a:ext uri="{FF2B5EF4-FFF2-40B4-BE49-F238E27FC236}">
                  <a16:creationId xmlns:a16="http://schemas.microsoft.com/office/drawing/2014/main" id="{FB217EBD-3F6E-2F7E-553F-01DB29461873}"/>
                </a:ext>
              </a:extLst>
            </p:cNvPr>
            <p:cNvCxnSpPr>
              <a:cxnSpLocks/>
            </p:cNvCxnSpPr>
            <p:nvPr/>
          </p:nvCxnSpPr>
          <p:spPr bwMode="auto">
            <a:xfrm flipH="1" flipV="1">
              <a:off x="9469671" y="4673998"/>
              <a:ext cx="999130" cy="1983556"/>
            </a:xfrm>
            <a:prstGeom prst="straightConnector1">
              <a:avLst/>
            </a:prstGeom>
            <a:noFill/>
            <a:ln w="57150" cap="flat" cmpd="sng" algn="ctr">
              <a:solidFill>
                <a:schemeClr val="tx1"/>
              </a:solidFill>
              <a:prstDash val="solid"/>
              <a:round/>
              <a:headEnd type="none" w="med" len="med"/>
              <a:tailEnd type="triangle"/>
            </a:ln>
            <a:effectLst/>
          </p:spPr>
        </p:cxnSp>
        <p:sp>
          <p:nvSpPr>
            <p:cNvPr id="21" name="円柱 20">
              <a:extLst>
                <a:ext uri="{FF2B5EF4-FFF2-40B4-BE49-F238E27FC236}">
                  <a16:creationId xmlns:a16="http://schemas.microsoft.com/office/drawing/2014/main" id="{EBE5CE78-1A63-A60B-F2B7-00FFB1450A2F}"/>
                </a:ext>
              </a:extLst>
            </p:cNvPr>
            <p:cNvSpPr/>
            <p:nvPr/>
          </p:nvSpPr>
          <p:spPr>
            <a:xfrm>
              <a:off x="10072504" y="6415219"/>
              <a:ext cx="720080" cy="360040"/>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22" name="直線矢印コネクタ 21">
              <a:extLst>
                <a:ext uri="{FF2B5EF4-FFF2-40B4-BE49-F238E27FC236}">
                  <a16:creationId xmlns:a16="http://schemas.microsoft.com/office/drawing/2014/main" id="{FC7153D8-DF8B-65AC-1FDB-2B52F701C745}"/>
                </a:ext>
              </a:extLst>
            </p:cNvPr>
            <p:cNvCxnSpPr>
              <a:cxnSpLocks/>
            </p:cNvCxnSpPr>
            <p:nvPr/>
          </p:nvCxnSpPr>
          <p:spPr bwMode="auto">
            <a:xfrm>
              <a:off x="10287872" y="4524697"/>
              <a:ext cx="859109" cy="1772818"/>
            </a:xfrm>
            <a:prstGeom prst="straightConnector1">
              <a:avLst/>
            </a:prstGeom>
            <a:noFill/>
            <a:ln w="57150" cap="flat" cmpd="sng" algn="ctr">
              <a:solidFill>
                <a:schemeClr val="tx1"/>
              </a:solidFill>
              <a:prstDash val="solid"/>
              <a:round/>
              <a:headEnd type="none" w="med" len="med"/>
              <a:tailEnd type="triangle"/>
            </a:ln>
            <a:effectLst/>
          </p:spPr>
        </p:cxnSp>
        <p:cxnSp>
          <p:nvCxnSpPr>
            <p:cNvPr id="26" name="直線矢印コネクタ 25">
              <a:extLst>
                <a:ext uri="{FF2B5EF4-FFF2-40B4-BE49-F238E27FC236}">
                  <a16:creationId xmlns:a16="http://schemas.microsoft.com/office/drawing/2014/main" id="{3D8965BD-1F1E-1161-A9CF-85E660AC9B7C}"/>
                </a:ext>
              </a:extLst>
            </p:cNvPr>
            <p:cNvCxnSpPr>
              <a:cxnSpLocks/>
            </p:cNvCxnSpPr>
            <p:nvPr/>
          </p:nvCxnSpPr>
          <p:spPr bwMode="auto">
            <a:xfrm flipH="1">
              <a:off x="1551955" y="4647071"/>
              <a:ext cx="995548" cy="1650444"/>
            </a:xfrm>
            <a:prstGeom prst="straightConnector1">
              <a:avLst/>
            </a:prstGeom>
            <a:noFill/>
            <a:ln w="57150" cap="flat" cmpd="sng" algn="ctr">
              <a:solidFill>
                <a:schemeClr val="tx1"/>
              </a:solidFill>
              <a:prstDash val="solid"/>
              <a:round/>
              <a:headEnd type="none" w="med" len="med"/>
              <a:tailEnd type="triangle"/>
            </a:ln>
            <a:effectLst/>
          </p:spPr>
        </p:cxnSp>
        <p:cxnSp>
          <p:nvCxnSpPr>
            <p:cNvPr id="29" name="直線矢印コネクタ 28">
              <a:extLst>
                <a:ext uri="{FF2B5EF4-FFF2-40B4-BE49-F238E27FC236}">
                  <a16:creationId xmlns:a16="http://schemas.microsoft.com/office/drawing/2014/main" id="{9EFC5603-8792-18C9-15D0-D239ED12E259}"/>
                </a:ext>
              </a:extLst>
            </p:cNvPr>
            <p:cNvCxnSpPr>
              <a:cxnSpLocks/>
            </p:cNvCxnSpPr>
            <p:nvPr/>
          </p:nvCxnSpPr>
          <p:spPr bwMode="auto">
            <a:xfrm flipV="1">
              <a:off x="1334372" y="3631592"/>
              <a:ext cx="1018601" cy="1779514"/>
            </a:xfrm>
            <a:prstGeom prst="straightConnector1">
              <a:avLst/>
            </a:prstGeom>
            <a:noFill/>
            <a:ln w="57150" cap="flat" cmpd="sng" algn="ctr">
              <a:solidFill>
                <a:schemeClr val="tx1"/>
              </a:solidFill>
              <a:prstDash val="solid"/>
              <a:round/>
              <a:headEnd type="none" w="med" len="med"/>
              <a:tailEnd type="triangle"/>
            </a:ln>
            <a:effectLst/>
          </p:spPr>
        </p:cxnSp>
        <p:sp>
          <p:nvSpPr>
            <p:cNvPr id="32" name="円柱 31">
              <a:extLst>
                <a:ext uri="{FF2B5EF4-FFF2-40B4-BE49-F238E27FC236}">
                  <a16:creationId xmlns:a16="http://schemas.microsoft.com/office/drawing/2014/main" id="{77518D2E-E4B5-5B68-21DD-520FEF5B8F7C}"/>
                </a:ext>
              </a:extLst>
            </p:cNvPr>
            <p:cNvSpPr/>
            <p:nvPr/>
          </p:nvSpPr>
          <p:spPr>
            <a:xfrm>
              <a:off x="836678" y="5221237"/>
              <a:ext cx="720080" cy="360040"/>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36" name="テキスト ボックス 35">
              <a:extLst>
                <a:ext uri="{FF2B5EF4-FFF2-40B4-BE49-F238E27FC236}">
                  <a16:creationId xmlns:a16="http://schemas.microsoft.com/office/drawing/2014/main" id="{DD7D4F8A-8700-86F7-B5D7-6E9127477B43}"/>
                </a:ext>
              </a:extLst>
            </p:cNvPr>
            <p:cNvSpPr txBox="1"/>
            <p:nvPr/>
          </p:nvSpPr>
          <p:spPr>
            <a:xfrm>
              <a:off x="-80272" y="4664591"/>
              <a:ext cx="1107996"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トークン</a:t>
              </a:r>
              <a:endParaRPr kumimoji="1" lang="ja-JP" altLang="en-US" sz="1800" b="1" dirty="0" err="1">
                <a:latin typeface="Meiryo" panose="020B0604030504040204" pitchFamily="34" charset="-128"/>
                <a:ea typeface="Meiryo" panose="020B0604030504040204" pitchFamily="34" charset="-128"/>
              </a:endParaRPr>
            </a:p>
          </p:txBody>
        </p:sp>
        <p:sp>
          <p:nvSpPr>
            <p:cNvPr id="37" name="テキスト ボックス 36">
              <a:extLst>
                <a:ext uri="{FF2B5EF4-FFF2-40B4-BE49-F238E27FC236}">
                  <a16:creationId xmlns:a16="http://schemas.microsoft.com/office/drawing/2014/main" id="{F16A0467-0A61-4C6B-E43B-A5A9391867E7}"/>
                </a:ext>
              </a:extLst>
            </p:cNvPr>
            <p:cNvSpPr txBox="1"/>
            <p:nvPr/>
          </p:nvSpPr>
          <p:spPr>
            <a:xfrm>
              <a:off x="9529608" y="6967241"/>
              <a:ext cx="1107997" cy="3693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トークン</a:t>
              </a:r>
              <a:endParaRPr kumimoji="1" lang="ja-JP" altLang="en-US" sz="1800" b="1" dirty="0" err="1">
                <a:latin typeface="Meiryo" panose="020B0604030504040204" pitchFamily="34" charset="-128"/>
                <a:ea typeface="Meiryo" panose="020B0604030504040204" pitchFamily="34" charset="-128"/>
              </a:endParaRPr>
            </a:p>
          </p:txBody>
        </p:sp>
        <p:pic>
          <p:nvPicPr>
            <p:cNvPr id="41" name="Picture 2" descr="ウォーターメロンの種 ストックフォト">
              <a:extLst>
                <a:ext uri="{FF2B5EF4-FFF2-40B4-BE49-F238E27FC236}">
                  <a16:creationId xmlns:a16="http://schemas.microsoft.com/office/drawing/2014/main" id="{C0B229CC-C190-2D5F-B1CB-94A80B574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6018" y="4473718"/>
              <a:ext cx="891703" cy="668776"/>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43">
              <a:extLst>
                <a:ext uri="{FF2B5EF4-FFF2-40B4-BE49-F238E27FC236}">
                  <a16:creationId xmlns:a16="http://schemas.microsoft.com/office/drawing/2014/main" id="{413DB440-7676-6B74-75AC-2097813274E3}"/>
                </a:ext>
              </a:extLst>
            </p:cNvPr>
            <p:cNvSpPr txBox="1"/>
            <p:nvPr/>
          </p:nvSpPr>
          <p:spPr>
            <a:xfrm>
              <a:off x="5686585" y="2887667"/>
              <a:ext cx="1448375" cy="5425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等価交換</a:t>
              </a:r>
              <a:endParaRPr kumimoji="1" lang="ja-JP" altLang="en-US" sz="1800" b="1" dirty="0" err="1">
                <a:latin typeface="Meiryo" panose="020B0604030504040204" pitchFamily="34" charset="-128"/>
                <a:ea typeface="Meiryo" panose="020B0604030504040204" pitchFamily="34" charset="-128"/>
              </a:endParaRPr>
            </a:p>
          </p:txBody>
        </p:sp>
        <p:sp>
          <p:nvSpPr>
            <p:cNvPr id="45" name="テキスト ボックス 44">
              <a:extLst>
                <a:ext uri="{FF2B5EF4-FFF2-40B4-BE49-F238E27FC236}">
                  <a16:creationId xmlns:a16="http://schemas.microsoft.com/office/drawing/2014/main" id="{02DF902A-D12F-E77E-D199-94C79CDF40E5}"/>
                </a:ext>
              </a:extLst>
            </p:cNvPr>
            <p:cNvSpPr txBox="1"/>
            <p:nvPr/>
          </p:nvSpPr>
          <p:spPr>
            <a:xfrm>
              <a:off x="1929910" y="5520791"/>
              <a:ext cx="1448375" cy="5425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等価交換</a:t>
              </a:r>
              <a:endParaRPr kumimoji="1" lang="ja-JP" altLang="en-US" sz="1800" b="1" dirty="0" err="1">
                <a:latin typeface="Meiryo" panose="020B0604030504040204" pitchFamily="34" charset="-128"/>
                <a:ea typeface="Meiryo" panose="020B0604030504040204" pitchFamily="34" charset="-128"/>
              </a:endParaRPr>
            </a:p>
          </p:txBody>
        </p:sp>
        <p:sp>
          <p:nvSpPr>
            <p:cNvPr id="46" name="テキスト ボックス 45">
              <a:extLst>
                <a:ext uri="{FF2B5EF4-FFF2-40B4-BE49-F238E27FC236}">
                  <a16:creationId xmlns:a16="http://schemas.microsoft.com/office/drawing/2014/main" id="{5EE2279E-D8F8-D80E-B6C9-251EEAC16AAC}"/>
                </a:ext>
              </a:extLst>
            </p:cNvPr>
            <p:cNvSpPr txBox="1"/>
            <p:nvPr/>
          </p:nvSpPr>
          <p:spPr>
            <a:xfrm>
              <a:off x="10752406" y="4977110"/>
              <a:ext cx="1448375" cy="542532"/>
            </a:xfrm>
            <a:prstGeom prst="rect">
              <a:avLst/>
            </a:prstGeom>
            <a:noFill/>
          </p:spPr>
          <p:txBody>
            <a:bodyPr wrap="none" rtlCol="0">
              <a:spAutoFit/>
            </a:bodyPr>
            <a:lstStyle/>
            <a:p>
              <a:pPr algn="l"/>
              <a:r>
                <a:rPr lang="ja-JP" altLang="en-US" sz="1800" b="1" dirty="0" err="1">
                  <a:latin typeface="Meiryo" panose="020B0604030504040204" pitchFamily="34" charset="-128"/>
                  <a:ea typeface="Meiryo" panose="020B0604030504040204" pitchFamily="34" charset="-128"/>
                </a:rPr>
                <a:t>等価交換</a:t>
              </a:r>
              <a:endParaRPr kumimoji="1" lang="ja-JP" altLang="en-US" sz="1800" b="1" dirty="0" err="1">
                <a:latin typeface="Meiryo" panose="020B0604030504040204" pitchFamily="34" charset="-128"/>
                <a:ea typeface="Meiryo" panose="020B0604030504040204" pitchFamily="34" charset="-128"/>
              </a:endParaRPr>
            </a:p>
          </p:txBody>
        </p:sp>
      </p:grpSp>
      <p:pic>
        <p:nvPicPr>
          <p:cNvPr id="13" name="グラフィックス 12">
            <a:extLst>
              <a:ext uri="{FF2B5EF4-FFF2-40B4-BE49-F238E27FC236}">
                <a16:creationId xmlns:a16="http://schemas.microsoft.com/office/drawing/2014/main" id="{4570FE94-2BB6-C1E6-5840-4190FDB187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86667" y="4850129"/>
            <a:ext cx="698747" cy="1806390"/>
          </a:xfrm>
          <a:prstGeom prst="rect">
            <a:avLst/>
          </a:prstGeom>
        </p:spPr>
      </p:pic>
      <p:pic>
        <p:nvPicPr>
          <p:cNvPr id="17" name="図 16">
            <a:extLst>
              <a:ext uri="{FF2B5EF4-FFF2-40B4-BE49-F238E27FC236}">
                <a16:creationId xmlns:a16="http://schemas.microsoft.com/office/drawing/2014/main" id="{B7416F6E-A161-FFE5-BF03-77F008BA0056}"/>
              </a:ext>
            </a:extLst>
          </p:cNvPr>
          <p:cNvPicPr>
            <a:picLocks noChangeAspect="1"/>
          </p:cNvPicPr>
          <p:nvPr/>
        </p:nvPicPr>
        <p:blipFill>
          <a:blip r:embed="rId9"/>
          <a:stretch>
            <a:fillRect/>
          </a:stretch>
        </p:blipFill>
        <p:spPr>
          <a:xfrm>
            <a:off x="8981927" y="5115950"/>
            <a:ext cx="1752997" cy="1752997"/>
          </a:xfrm>
          <a:prstGeom prst="rect">
            <a:avLst/>
          </a:prstGeom>
        </p:spPr>
      </p:pic>
      <p:pic>
        <p:nvPicPr>
          <p:cNvPr id="12290" name="Picture 2" descr="成熟した男の手に野菜と箱のクローズアップ">
            <a:extLst>
              <a:ext uri="{FF2B5EF4-FFF2-40B4-BE49-F238E27FC236}">
                <a16:creationId xmlns:a16="http://schemas.microsoft.com/office/drawing/2014/main" id="{B7287FF3-EA24-078D-DD17-75B6505402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6622" y="3140606"/>
            <a:ext cx="1382811" cy="921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624605"/>
      </p:ext>
    </p:extLst>
  </p:cSld>
  <p:clrMapOvr>
    <a:masterClrMapping/>
  </p:clrMapOvr>
  <p:transition spd="med"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7EFA0-164F-76CD-B17E-967F7CCE054C}"/>
              </a:ext>
            </a:extLst>
          </p:cNvPr>
          <p:cNvSpPr>
            <a:spLocks noGrp="1"/>
          </p:cNvSpPr>
          <p:nvPr>
            <p:ph type="title"/>
          </p:nvPr>
        </p:nvSpPr>
        <p:spPr/>
        <p:txBody>
          <a:bodyPr/>
          <a:lstStyle/>
          <a:p>
            <a:r>
              <a:rPr kumimoji="1" lang="ja-JP" altLang="en-US"/>
              <a:t>種の銀行（種預金によるトークン発行）</a:t>
            </a:r>
          </a:p>
        </p:txBody>
      </p:sp>
      <p:sp>
        <p:nvSpPr>
          <p:cNvPr id="3" name="コンテンツ プレースホルダー 2">
            <a:extLst>
              <a:ext uri="{FF2B5EF4-FFF2-40B4-BE49-F238E27FC236}">
                <a16:creationId xmlns:a16="http://schemas.microsoft.com/office/drawing/2014/main" id="{2DD81BA3-3369-131C-3BC0-4B003E5CEDF8}"/>
              </a:ext>
            </a:extLst>
          </p:cNvPr>
          <p:cNvSpPr>
            <a:spLocks noGrp="1"/>
          </p:cNvSpPr>
          <p:nvPr>
            <p:ph idx="1"/>
          </p:nvPr>
        </p:nvSpPr>
        <p:spPr/>
        <p:txBody>
          <a:bodyPr/>
          <a:lstStyle/>
          <a:p>
            <a:r>
              <a:rPr lang="ja-JP" altLang="en-US"/>
              <a:t>種の貸与を行う銀行（トークン発行主体）</a:t>
            </a:r>
            <a:endParaRPr lang="en-US" altLang="ja-JP"/>
          </a:p>
          <a:p>
            <a:pPr lvl="1"/>
            <a:r>
              <a:rPr lang="ja-JP" altLang="en-US"/>
              <a:t>種を「預金」として種農家から預かる</a:t>
            </a:r>
            <a:endParaRPr lang="en-US" altLang="ja-JP"/>
          </a:p>
          <a:p>
            <a:pPr lvl="1"/>
            <a:r>
              <a:rPr lang="ja-JP" altLang="en-US"/>
              <a:t>預かった種の対価としてトークンを発行して種農家に送付する</a:t>
            </a:r>
            <a:endParaRPr lang="en-US" altLang="ja-JP"/>
          </a:p>
          <a:p>
            <a:pPr lvl="2"/>
            <a:r>
              <a:rPr lang="ja-JP" altLang="en-US"/>
              <a:t>種農家は，トークンを使って種銀行から預けていた種を引き出すことができる</a:t>
            </a:r>
            <a:endParaRPr lang="en-US" altLang="ja-JP"/>
          </a:p>
          <a:p>
            <a:pPr lvl="2"/>
            <a:r>
              <a:rPr lang="ja-JP" altLang="en-US"/>
              <a:t>種農家が自分で種を保管すると３年でだめになってしまうが，銀行からは新鮮な種を引き出すことができる</a:t>
            </a:r>
            <a:endParaRPr lang="en-US" altLang="ja-JP"/>
          </a:p>
          <a:p>
            <a:endParaRPr kumimoji="1" lang="en-US" altLang="ja-JP"/>
          </a:p>
          <a:p>
            <a:pPr lvl="1"/>
            <a:endParaRPr kumimoji="1" lang="ja-JP" altLang="en-US"/>
          </a:p>
        </p:txBody>
      </p:sp>
      <p:pic>
        <p:nvPicPr>
          <p:cNvPr id="26" name="図 25">
            <a:extLst>
              <a:ext uri="{FF2B5EF4-FFF2-40B4-BE49-F238E27FC236}">
                <a16:creationId xmlns:a16="http://schemas.microsoft.com/office/drawing/2014/main" id="{1D824D36-6AC0-0E9A-29CC-6C821C8C8B77}"/>
              </a:ext>
            </a:extLst>
          </p:cNvPr>
          <p:cNvPicPr>
            <a:picLocks noChangeAspect="1"/>
          </p:cNvPicPr>
          <p:nvPr/>
        </p:nvPicPr>
        <p:blipFill>
          <a:blip r:embed="rId2"/>
          <a:stretch>
            <a:fillRect/>
          </a:stretch>
        </p:blipFill>
        <p:spPr>
          <a:xfrm>
            <a:off x="6410063" y="4163009"/>
            <a:ext cx="1800200" cy="1800200"/>
          </a:xfrm>
          <a:prstGeom prst="rect">
            <a:avLst/>
          </a:prstGeom>
        </p:spPr>
      </p:pic>
      <p:pic>
        <p:nvPicPr>
          <p:cNvPr id="30" name="Picture 2" descr="ウォーターメロンの種 ストックフォト">
            <a:extLst>
              <a:ext uri="{FF2B5EF4-FFF2-40B4-BE49-F238E27FC236}">
                <a16:creationId xmlns:a16="http://schemas.microsoft.com/office/drawing/2014/main" id="{1CBCC974-D643-DBFD-8337-4C94E1FCB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340" y="526384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31">
            <a:extLst>
              <a:ext uri="{FF2B5EF4-FFF2-40B4-BE49-F238E27FC236}">
                <a16:creationId xmlns:a16="http://schemas.microsoft.com/office/drawing/2014/main" id="{60BEA11E-9C08-32A7-D2FC-6C34955E80AA}"/>
              </a:ext>
            </a:extLst>
          </p:cNvPr>
          <p:cNvSpPr txBox="1"/>
          <p:nvPr/>
        </p:nvSpPr>
        <p:spPr>
          <a:xfrm>
            <a:off x="6889313" y="5950857"/>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種の銀行</a:t>
            </a:r>
          </a:p>
        </p:txBody>
      </p:sp>
      <p:pic>
        <p:nvPicPr>
          <p:cNvPr id="45" name="グラフィックス 44">
            <a:extLst>
              <a:ext uri="{FF2B5EF4-FFF2-40B4-BE49-F238E27FC236}">
                <a16:creationId xmlns:a16="http://schemas.microsoft.com/office/drawing/2014/main" id="{363AC4AC-23D0-787C-50E0-DA3D15FF12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1185" y="3418244"/>
            <a:ext cx="774155" cy="1173404"/>
          </a:xfrm>
          <a:prstGeom prst="rect">
            <a:avLst/>
          </a:prstGeom>
        </p:spPr>
      </p:pic>
      <p:pic>
        <p:nvPicPr>
          <p:cNvPr id="47" name="図 46">
            <a:extLst>
              <a:ext uri="{FF2B5EF4-FFF2-40B4-BE49-F238E27FC236}">
                <a16:creationId xmlns:a16="http://schemas.microsoft.com/office/drawing/2014/main" id="{DDD94786-5F6D-49C6-662F-E8FA5C756AEB}"/>
              </a:ext>
            </a:extLst>
          </p:cNvPr>
          <p:cNvPicPr>
            <a:picLocks noChangeAspect="1"/>
          </p:cNvPicPr>
          <p:nvPr/>
        </p:nvPicPr>
        <p:blipFill>
          <a:blip r:embed="rId6"/>
          <a:stretch>
            <a:fillRect/>
          </a:stretch>
        </p:blipFill>
        <p:spPr>
          <a:xfrm>
            <a:off x="2051855" y="4997571"/>
            <a:ext cx="1772816" cy="1772816"/>
          </a:xfrm>
          <a:prstGeom prst="rect">
            <a:avLst/>
          </a:prstGeom>
        </p:spPr>
      </p:pic>
      <p:pic>
        <p:nvPicPr>
          <p:cNvPr id="48" name="Picture 2" descr="ウォーターメロンの種 ストックフォト">
            <a:extLst>
              <a:ext uri="{FF2B5EF4-FFF2-40B4-BE49-F238E27FC236}">
                <a16:creationId xmlns:a16="http://schemas.microsoft.com/office/drawing/2014/main" id="{D66F649F-4BB1-BC8E-F40A-9192915245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9523" y="3691710"/>
            <a:ext cx="870296" cy="652722"/>
          </a:xfrm>
          <a:prstGeom prst="rect">
            <a:avLst/>
          </a:prstGeom>
          <a:noFill/>
          <a:extLst>
            <a:ext uri="{909E8E84-426E-40DD-AFC4-6F175D3DCCD1}">
              <a14:hiddenFill xmlns:a14="http://schemas.microsoft.com/office/drawing/2010/main">
                <a:solidFill>
                  <a:srgbClr val="FFFFFF"/>
                </a:solidFill>
              </a14:hiddenFill>
            </a:ext>
          </a:extLst>
        </p:spPr>
      </p:pic>
      <p:sp>
        <p:nvSpPr>
          <p:cNvPr id="50" name="円柱 49">
            <a:extLst>
              <a:ext uri="{FF2B5EF4-FFF2-40B4-BE49-F238E27FC236}">
                <a16:creationId xmlns:a16="http://schemas.microsoft.com/office/drawing/2014/main" id="{0E07A18B-DF4D-833C-A00D-8A4CAFE2D115}"/>
              </a:ext>
            </a:extLst>
          </p:cNvPr>
          <p:cNvSpPr/>
          <p:nvPr/>
        </p:nvSpPr>
        <p:spPr>
          <a:xfrm>
            <a:off x="5059696" y="4780169"/>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cxnSp>
        <p:nvCxnSpPr>
          <p:cNvPr id="51" name="直線矢印コネクタ 50">
            <a:extLst>
              <a:ext uri="{FF2B5EF4-FFF2-40B4-BE49-F238E27FC236}">
                <a16:creationId xmlns:a16="http://schemas.microsoft.com/office/drawing/2014/main" id="{7F815D8C-297D-744D-9C90-C3934C23D743}"/>
              </a:ext>
            </a:extLst>
          </p:cNvPr>
          <p:cNvCxnSpPr>
            <a:cxnSpLocks/>
            <a:stCxn id="48" idx="3"/>
          </p:cNvCxnSpPr>
          <p:nvPr/>
        </p:nvCxnSpPr>
        <p:spPr bwMode="auto">
          <a:xfrm>
            <a:off x="4259819" y="4018071"/>
            <a:ext cx="1311906" cy="326361"/>
          </a:xfrm>
          <a:prstGeom prst="straightConnector1">
            <a:avLst/>
          </a:prstGeom>
          <a:noFill/>
          <a:ln w="57150" cap="flat" cmpd="sng" algn="ctr">
            <a:solidFill>
              <a:schemeClr val="tx1"/>
            </a:solidFill>
            <a:prstDash val="solid"/>
            <a:round/>
            <a:headEnd type="none" w="med" len="med"/>
            <a:tailEnd type="triangle"/>
          </a:ln>
          <a:effectLst/>
        </p:spPr>
      </p:cxnSp>
      <p:cxnSp>
        <p:nvCxnSpPr>
          <p:cNvPr id="54" name="直線矢印コネクタ 53">
            <a:extLst>
              <a:ext uri="{FF2B5EF4-FFF2-40B4-BE49-F238E27FC236}">
                <a16:creationId xmlns:a16="http://schemas.microsoft.com/office/drawing/2014/main" id="{FCFB2F18-8969-2A2F-F56C-EF8C3CE79523}"/>
              </a:ext>
            </a:extLst>
          </p:cNvPr>
          <p:cNvCxnSpPr>
            <a:cxnSpLocks/>
            <a:stCxn id="30" idx="3"/>
          </p:cNvCxnSpPr>
          <p:nvPr/>
        </p:nvCxnSpPr>
        <p:spPr bwMode="auto">
          <a:xfrm flipV="1">
            <a:off x="4195636" y="5373216"/>
            <a:ext cx="1222980" cy="216985"/>
          </a:xfrm>
          <a:prstGeom prst="straightConnector1">
            <a:avLst/>
          </a:prstGeom>
          <a:noFill/>
          <a:ln w="57150" cap="flat" cmpd="sng" algn="ctr">
            <a:solidFill>
              <a:schemeClr val="tx1"/>
            </a:solidFill>
            <a:prstDash val="solid"/>
            <a:round/>
            <a:headEnd type="none" w="med" len="med"/>
            <a:tailEnd type="triangle"/>
          </a:ln>
          <a:effectLst/>
        </p:spPr>
      </p:cxnSp>
      <p:cxnSp>
        <p:nvCxnSpPr>
          <p:cNvPr id="57" name="直線矢印コネクタ 56">
            <a:extLst>
              <a:ext uri="{FF2B5EF4-FFF2-40B4-BE49-F238E27FC236}">
                <a16:creationId xmlns:a16="http://schemas.microsoft.com/office/drawing/2014/main" id="{64C279A7-411C-9F49-DC9C-FA7DE6624D10}"/>
              </a:ext>
            </a:extLst>
          </p:cNvPr>
          <p:cNvCxnSpPr>
            <a:cxnSpLocks/>
            <a:stCxn id="50" idx="2"/>
          </p:cNvCxnSpPr>
          <p:nvPr/>
        </p:nvCxnSpPr>
        <p:spPr bwMode="auto">
          <a:xfrm flipH="1" flipV="1">
            <a:off x="3389523" y="4546024"/>
            <a:ext cx="1670173" cy="356695"/>
          </a:xfrm>
          <a:prstGeom prst="straightConnector1">
            <a:avLst/>
          </a:prstGeom>
          <a:noFill/>
          <a:ln w="57150" cap="flat" cmpd="sng" algn="ctr">
            <a:solidFill>
              <a:schemeClr val="tx1"/>
            </a:solidFill>
            <a:prstDash val="solid"/>
            <a:round/>
            <a:headEnd type="none" w="med" len="med"/>
            <a:tailEnd type="triangle"/>
          </a:ln>
          <a:effectLst/>
        </p:spPr>
      </p:cxnSp>
      <p:cxnSp>
        <p:nvCxnSpPr>
          <p:cNvPr id="64" name="曲線コネクタ 63">
            <a:extLst>
              <a:ext uri="{FF2B5EF4-FFF2-40B4-BE49-F238E27FC236}">
                <a16:creationId xmlns:a16="http://schemas.microsoft.com/office/drawing/2014/main" id="{0F198D36-BF9A-45D9-B167-AA1903645DB0}"/>
              </a:ext>
            </a:extLst>
          </p:cNvPr>
          <p:cNvCxnSpPr>
            <a:cxnSpLocks/>
            <a:endCxn id="50" idx="4"/>
          </p:cNvCxnSpPr>
          <p:nvPr/>
        </p:nvCxnSpPr>
        <p:spPr bwMode="auto">
          <a:xfrm rot="16200000" flipH="1">
            <a:off x="5330501" y="4622667"/>
            <a:ext cx="558285" cy="1818"/>
          </a:xfrm>
          <a:prstGeom prst="curvedConnector4">
            <a:avLst>
              <a:gd name="adj1" fmla="val 1327"/>
              <a:gd name="adj2" fmla="val 47403190"/>
            </a:avLst>
          </a:prstGeom>
          <a:noFill/>
          <a:ln w="57150" cap="flat" cmpd="sng" algn="ctr">
            <a:solidFill>
              <a:srgbClr val="0070C0"/>
            </a:solidFill>
            <a:prstDash val="sysDot"/>
            <a:round/>
            <a:headEnd type="none" w="med" len="med"/>
            <a:tailEnd type="triangle"/>
          </a:ln>
          <a:effectLst/>
        </p:spPr>
      </p:cxnSp>
      <p:sp>
        <p:nvSpPr>
          <p:cNvPr id="70" name="テキスト ボックス 69">
            <a:extLst>
              <a:ext uri="{FF2B5EF4-FFF2-40B4-BE49-F238E27FC236}">
                <a16:creationId xmlns:a16="http://schemas.microsoft.com/office/drawing/2014/main" id="{362FA3B4-D595-4FBC-B6F8-628FCEC43429}"/>
              </a:ext>
            </a:extLst>
          </p:cNvPr>
          <p:cNvSpPr txBox="1"/>
          <p:nvPr/>
        </p:nvSpPr>
        <p:spPr>
          <a:xfrm>
            <a:off x="5573796" y="3858029"/>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cxnSp>
        <p:nvCxnSpPr>
          <p:cNvPr id="71" name="直線矢印コネクタ 70">
            <a:extLst>
              <a:ext uri="{FF2B5EF4-FFF2-40B4-BE49-F238E27FC236}">
                <a16:creationId xmlns:a16="http://schemas.microsoft.com/office/drawing/2014/main" id="{AD9C4B35-F807-2ED0-3EB6-BB225F511AA7}"/>
              </a:ext>
            </a:extLst>
          </p:cNvPr>
          <p:cNvCxnSpPr>
            <a:cxnSpLocks/>
          </p:cNvCxnSpPr>
          <p:nvPr/>
        </p:nvCxnSpPr>
        <p:spPr bwMode="auto">
          <a:xfrm flipH="1">
            <a:off x="3407720" y="5955700"/>
            <a:ext cx="2021835" cy="296624"/>
          </a:xfrm>
          <a:prstGeom prst="straightConnector1">
            <a:avLst/>
          </a:prstGeom>
          <a:noFill/>
          <a:ln w="57150" cap="flat" cmpd="sng" algn="ctr">
            <a:solidFill>
              <a:schemeClr val="tx1"/>
            </a:solidFill>
            <a:prstDash val="solid"/>
            <a:round/>
            <a:headEnd type="none" w="med" len="med"/>
            <a:tailEnd type="triangle"/>
          </a:ln>
          <a:effectLst/>
        </p:spPr>
      </p:cxnSp>
      <p:cxnSp>
        <p:nvCxnSpPr>
          <p:cNvPr id="73" name="曲線コネクタ 72">
            <a:extLst>
              <a:ext uri="{FF2B5EF4-FFF2-40B4-BE49-F238E27FC236}">
                <a16:creationId xmlns:a16="http://schemas.microsoft.com/office/drawing/2014/main" id="{418E595C-9298-9AB6-08C5-83006BABA000}"/>
              </a:ext>
            </a:extLst>
          </p:cNvPr>
          <p:cNvCxnSpPr>
            <a:cxnSpLocks/>
          </p:cNvCxnSpPr>
          <p:nvPr/>
        </p:nvCxnSpPr>
        <p:spPr bwMode="auto">
          <a:xfrm rot="16200000" flipH="1">
            <a:off x="5140383" y="5663549"/>
            <a:ext cx="558285" cy="1818"/>
          </a:xfrm>
          <a:prstGeom prst="curvedConnector4">
            <a:avLst>
              <a:gd name="adj1" fmla="val 1327"/>
              <a:gd name="adj2" fmla="val 56584378"/>
            </a:avLst>
          </a:prstGeom>
          <a:noFill/>
          <a:ln w="57150" cap="flat" cmpd="sng" algn="ctr">
            <a:solidFill>
              <a:srgbClr val="0070C0"/>
            </a:solidFill>
            <a:prstDash val="sysDot"/>
            <a:round/>
            <a:headEnd type="none" w="med" len="med"/>
            <a:tailEnd type="triangle"/>
          </a:ln>
          <a:effectLst/>
        </p:spPr>
      </p:cxnSp>
      <p:sp>
        <p:nvSpPr>
          <p:cNvPr id="74" name="テキスト ボックス 73">
            <a:extLst>
              <a:ext uri="{FF2B5EF4-FFF2-40B4-BE49-F238E27FC236}">
                <a16:creationId xmlns:a16="http://schemas.microsoft.com/office/drawing/2014/main" id="{69516E67-0AA4-62A3-FF97-E86B85ED34B6}"/>
              </a:ext>
            </a:extLst>
          </p:cNvPr>
          <p:cNvSpPr txBox="1"/>
          <p:nvPr/>
        </p:nvSpPr>
        <p:spPr>
          <a:xfrm>
            <a:off x="5321769" y="6154057"/>
            <a:ext cx="1569660"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トークン発行</a:t>
            </a:r>
          </a:p>
        </p:txBody>
      </p:sp>
      <p:sp>
        <p:nvSpPr>
          <p:cNvPr id="77" name="円柱 76">
            <a:extLst>
              <a:ext uri="{FF2B5EF4-FFF2-40B4-BE49-F238E27FC236}">
                <a16:creationId xmlns:a16="http://schemas.microsoft.com/office/drawing/2014/main" id="{A70D8D71-71C2-EDE6-0123-4B835BC5E7C1}"/>
              </a:ext>
            </a:extLst>
          </p:cNvPr>
          <p:cNvSpPr/>
          <p:nvPr/>
        </p:nvSpPr>
        <p:spPr>
          <a:xfrm>
            <a:off x="4856496" y="5875997"/>
            <a:ext cx="550856" cy="245099"/>
          </a:xfrm>
          <a:prstGeom prst="can">
            <a:avLst>
              <a:gd name="adj" fmla="val 50000"/>
            </a:avLst>
          </a:prstGeom>
          <a:solidFill>
            <a:srgbClr val="FFC000"/>
          </a:solidFill>
          <a:ln w="57150">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b="1">
              <a:solidFill>
                <a:schemeClr val="tx1"/>
              </a:solidFill>
              <a:latin typeface="Meiryo" panose="020B0604030504040204" pitchFamily="34" charset="-128"/>
              <a:ea typeface="Meiryo" panose="020B0604030504040204" pitchFamily="34" charset="-128"/>
            </a:endParaRPr>
          </a:p>
        </p:txBody>
      </p:sp>
      <p:sp>
        <p:nvSpPr>
          <p:cNvPr id="78" name="テキスト ボックス 77">
            <a:extLst>
              <a:ext uri="{FF2B5EF4-FFF2-40B4-BE49-F238E27FC236}">
                <a16:creationId xmlns:a16="http://schemas.microsoft.com/office/drawing/2014/main" id="{13A6A274-70E3-F51B-0070-F22F4F3D6406}"/>
              </a:ext>
            </a:extLst>
          </p:cNvPr>
          <p:cNvSpPr txBox="1"/>
          <p:nvPr/>
        </p:nvSpPr>
        <p:spPr>
          <a:xfrm>
            <a:off x="2527430" y="4630519"/>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種農家</a:t>
            </a:r>
          </a:p>
        </p:txBody>
      </p:sp>
      <p:sp>
        <p:nvSpPr>
          <p:cNvPr id="79" name="テキスト ボックス 78">
            <a:extLst>
              <a:ext uri="{FF2B5EF4-FFF2-40B4-BE49-F238E27FC236}">
                <a16:creationId xmlns:a16="http://schemas.microsoft.com/office/drawing/2014/main" id="{653CEFEB-2AD3-FB03-9726-4C260773ABDC}"/>
              </a:ext>
            </a:extLst>
          </p:cNvPr>
          <p:cNvSpPr txBox="1"/>
          <p:nvPr/>
        </p:nvSpPr>
        <p:spPr>
          <a:xfrm>
            <a:off x="2556458" y="6466576"/>
            <a:ext cx="877163"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種農家</a:t>
            </a:r>
          </a:p>
        </p:txBody>
      </p:sp>
      <p:pic>
        <p:nvPicPr>
          <p:cNvPr id="80" name="Picture 2" descr="ウォーターメロンの種 ストックフォト">
            <a:extLst>
              <a:ext uri="{FF2B5EF4-FFF2-40B4-BE49-F238E27FC236}">
                <a16:creationId xmlns:a16="http://schemas.microsoft.com/office/drawing/2014/main" id="{E761369D-7F97-8092-7B34-413C2A8D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569" y="4725144"/>
            <a:ext cx="1294291" cy="970718"/>
          </a:xfrm>
          <a:prstGeom prst="rect">
            <a:avLst/>
          </a:prstGeom>
          <a:noFill/>
          <a:extLst>
            <a:ext uri="{909E8E84-426E-40DD-AFC4-6F175D3DCCD1}">
              <a14:hiddenFill xmlns:a14="http://schemas.microsoft.com/office/drawing/2010/main">
                <a:solidFill>
                  <a:srgbClr val="FFFFFF"/>
                </a:solidFill>
              </a14:hiddenFill>
            </a:ext>
          </a:extLst>
        </p:spPr>
      </p:pic>
      <p:sp>
        <p:nvSpPr>
          <p:cNvPr id="81" name="テキスト ボックス 80">
            <a:extLst>
              <a:ext uri="{FF2B5EF4-FFF2-40B4-BE49-F238E27FC236}">
                <a16:creationId xmlns:a16="http://schemas.microsoft.com/office/drawing/2014/main" id="{EFBC65EC-ED57-C039-9F2E-72EDA3058D62}"/>
              </a:ext>
            </a:extLst>
          </p:cNvPr>
          <p:cNvSpPr txBox="1"/>
          <p:nvPr/>
        </p:nvSpPr>
        <p:spPr>
          <a:xfrm>
            <a:off x="8328542" y="4361358"/>
            <a:ext cx="1107996" cy="369332"/>
          </a:xfrm>
          <a:prstGeom prst="rect">
            <a:avLst/>
          </a:prstGeom>
          <a:noFill/>
        </p:spPr>
        <p:txBody>
          <a:bodyPr wrap="none" rtlCol="0">
            <a:spAutoFit/>
          </a:bodyPr>
          <a:lstStyle/>
          <a:p>
            <a:pPr algn="l"/>
            <a:r>
              <a:rPr kumimoji="1" lang="ja-JP" altLang="en-US" sz="1800" b="1" dirty="0" err="1">
                <a:latin typeface="Meiryo" panose="020B0604030504040204" pitchFamily="34" charset="-128"/>
                <a:ea typeface="Meiryo" panose="020B0604030504040204" pitchFamily="34" charset="-128"/>
              </a:rPr>
              <a:t>種プール</a:t>
            </a:r>
          </a:p>
        </p:txBody>
      </p:sp>
    </p:spTree>
    <p:extLst>
      <p:ext uri="{BB962C8B-B14F-4D97-AF65-F5344CB8AC3E}">
        <p14:creationId xmlns:p14="http://schemas.microsoft.com/office/powerpoint/2010/main" val="1855146754"/>
      </p:ext>
    </p:extLst>
  </p:cSld>
  <p:clrMapOvr>
    <a:masterClrMapping/>
  </p:clrMapOvr>
  <p:transition spd="med" advClick="0"/>
</p:sld>
</file>

<file path=ppt/theme/theme1.xml><?xml version="1.0" encoding="utf-8"?>
<a:theme xmlns:a="http://schemas.openxmlformats.org/drawingml/2006/main" name="4_新しいプレゼンテーション">
  <a:themeElements>
    <a:clrScheme name="ユーザー定義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4_新しいプレゼンテーション">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57150">
          <a:solidFill>
            <a:schemeClr val="tx1"/>
          </a:solidFill>
        </a:ln>
        <a:effectLst/>
      </a:spPr>
      <a:bodyPr rtlCol="0" anchor="ctr"/>
      <a:lstStyle>
        <a:defPPr algn="ctr">
          <a:defRPr kumimoji="1" sz="1600" b="1">
            <a:solidFill>
              <a:schemeClr val="tx1"/>
            </a:solidFill>
            <a:latin typeface="Meiryo" panose="020B0604030504040204" pitchFamily="34" charset="-128"/>
            <a:ea typeface="Meiryo" panose="020B0604030504040204" pitchFamily="34" charset="-128"/>
          </a:defRPr>
        </a:defPPr>
      </a:lstStyle>
      <a:style>
        <a:lnRef idx="1">
          <a:schemeClr val="accent1"/>
        </a:lnRef>
        <a:fillRef idx="3">
          <a:schemeClr val="accent1"/>
        </a:fillRef>
        <a:effectRef idx="2">
          <a:schemeClr val="accent1"/>
        </a:effectRef>
        <a:fontRef idx="minor">
          <a:schemeClr val="lt1"/>
        </a:fontRef>
      </a:style>
    </a:spDef>
    <a:lnDef>
      <a:spPr bwMode="auto">
        <a:noFill/>
        <a:ln w="57150" cap="flat" cmpd="sng" algn="ctr">
          <a:solidFill>
            <a:schemeClr val="tx1"/>
          </a:solidFill>
          <a:prstDash val="solid"/>
          <a:round/>
          <a:headEnd type="none" w="med" len="med"/>
          <a:tailEnd type="none" w="med" len="med"/>
        </a:ln>
        <a:effectLst/>
      </a:spPr>
      <a:bodyPr/>
      <a:lstStyle/>
    </a:lnDef>
    <a:txDef>
      <a:spPr>
        <a:noFill/>
      </a:spPr>
      <a:bodyPr wrap="none" rtlCol="0">
        <a:spAutoFit/>
      </a:bodyPr>
      <a:lstStyle>
        <a:defPPr algn="l">
          <a:defRPr sz="1800" b="1" dirty="0" err="1">
            <a:latin typeface="Meiryo" panose="020B0604030504040204" pitchFamily="34" charset="-128"/>
            <a:ea typeface="Meiryo" panose="020B0604030504040204" pitchFamily="34" charset="-128"/>
          </a:defRPr>
        </a:defPPr>
      </a:lstStyle>
    </a:txDef>
  </a:objectDefaults>
  <a:extraClrSchemeLst>
    <a:extraClrScheme>
      <a:clrScheme name="新しいプレゼンテーショ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新しいプレゼンテーショ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新しいプレゼンテーショ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新しいプレゼンテーショ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新しいプレゼンテーショ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新しいプレゼンテーショ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新しいプレゼンテーション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新しいプレゼンテーショ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新しいプレゼンテーショ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新しいプレゼンテーショ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新しいプレゼンテーショ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新しいプレゼンテーショ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山崎テンプレート" id="{25C6DEBA-DD76-F84F-A22B-43E9D5C3EE84}" vid="{1D3F63D5-F001-BF4F-90CB-769A85D53D1C}"/>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4_新しいプレゼンテーション</Template>
  <TotalTime>17118</TotalTime>
  <Words>3507</Words>
  <Application>Microsoft Macintosh PowerPoint</Application>
  <PresentationFormat>ワイド画面</PresentationFormat>
  <Paragraphs>777</Paragraphs>
  <Slides>54</Slides>
  <Notes>6</Notes>
  <HiddenSlides>1</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54</vt:i4>
      </vt:variant>
    </vt:vector>
  </HeadingPairs>
  <TitlesOfParts>
    <vt:vector size="61" baseType="lpstr">
      <vt:lpstr>OSAKA-MONO</vt:lpstr>
      <vt:lpstr>ヒラギノ角ゴ Std W8</vt:lpstr>
      <vt:lpstr>Meiryo</vt:lpstr>
      <vt:lpstr>Yu Gothic</vt:lpstr>
      <vt:lpstr>Arial</vt:lpstr>
      <vt:lpstr>Wingdings</vt:lpstr>
      <vt:lpstr>4_新しいプレゼンテーション</vt:lpstr>
      <vt:lpstr>  ブロックチェーン上のトークンを利用した 種子の貸付と利息の実現方法に関する研究  </vt:lpstr>
      <vt:lpstr>概要</vt:lpstr>
      <vt:lpstr>種のトークンによるブロックチェーン上の経済圏</vt:lpstr>
      <vt:lpstr>通貨システムにおける通貨発行</vt:lpstr>
      <vt:lpstr>本研究の目的：利息を通貨発行とする仮想通貨システム</vt:lpstr>
      <vt:lpstr> 通貨の起源</vt:lpstr>
      <vt:lpstr>種の経済圏のGDP（単純化した経済圏のモデル）</vt:lpstr>
      <vt:lpstr>種の経済圏（等価交換の原則）</vt:lpstr>
      <vt:lpstr>種の銀行（種預金によるトークン発行）</vt:lpstr>
      <vt:lpstr>種の銀行（トークン発行）</vt:lpstr>
      <vt:lpstr>種の銀行（トークンによる種の引き出し）</vt:lpstr>
      <vt:lpstr>種の銀行（トークンと通貨）連邦モデル</vt:lpstr>
      <vt:lpstr>種の銀行（トークンと通貨）スマートコントラクトモデル</vt:lpstr>
      <vt:lpstr>通貨の基本的な性質</vt:lpstr>
      <vt:lpstr>種の銀行（種の貸与）</vt:lpstr>
      <vt:lpstr>種の銀行（トークンの転々譲渡）</vt:lpstr>
      <vt:lpstr>種の銀行（負債トークン）</vt:lpstr>
      <vt:lpstr>種の銀行（種の返済の基本）</vt:lpstr>
      <vt:lpstr>種の銀行（負債トークンの価値と利息）</vt:lpstr>
      <vt:lpstr>種の銀行（負債トークンの価値と利息）</vt:lpstr>
      <vt:lpstr>種の銀行（負債トークンの価値と利息）</vt:lpstr>
      <vt:lpstr>種の銀行（利息による通貨発行）</vt:lpstr>
      <vt:lpstr>種の銀行（利息によるシニョリッジの発生）</vt:lpstr>
      <vt:lpstr>利息を通貨発行とする仮想通貨システム</vt:lpstr>
      <vt:lpstr>伝統固有種の種（堀池高菜）の栽培者拡大への利用</vt:lpstr>
      <vt:lpstr>古代日本の出挙（すいこ）</vt:lpstr>
      <vt:lpstr>実験の検証環境</vt:lpstr>
      <vt:lpstr>トークンによる利息の表現方法</vt:lpstr>
      <vt:lpstr>Tapyrusブロックチェーン</vt:lpstr>
      <vt:lpstr>種の銀行によるトークンの生成</vt:lpstr>
      <vt:lpstr>Proof of Burn（トークンの焼却の証拠）</vt:lpstr>
      <vt:lpstr>負債トークンの実装</vt:lpstr>
      <vt:lpstr>トランザクションのタイムロック</vt:lpstr>
      <vt:lpstr>OP_CLTV と OP_CSV命令</vt:lpstr>
      <vt:lpstr>負債トークンのredeem script</vt:lpstr>
      <vt:lpstr>負債トークンの unlocking script</vt:lpstr>
      <vt:lpstr>債務者に対するDIDによるアイデンティティ管理</vt:lpstr>
      <vt:lpstr>公開鍵暗号の鍵ペアによる本人確認と債務者の識別の相違</vt:lpstr>
      <vt:lpstr>IMSの主要なプロトコル</vt:lpstr>
      <vt:lpstr>IMSの主要なプロトコル</vt:lpstr>
      <vt:lpstr>多要素認証</vt:lpstr>
      <vt:lpstr>FIDO 2.0 </vt:lpstr>
      <vt:lpstr>アプリ・サイトでのFIDO2の利用</vt:lpstr>
      <vt:lpstr>FIDO アライアンス</vt:lpstr>
      <vt:lpstr>公的個人認証 → FIDO 2.0 ユーザ登録</vt:lpstr>
      <vt:lpstr>海外の FIDO利用状況</vt:lpstr>
      <vt:lpstr>IMSの主要なプロトコル</vt:lpstr>
      <vt:lpstr>OAuth 2.0</vt:lpstr>
      <vt:lpstr>OAuth 2.0 のプロトコル</vt:lpstr>
      <vt:lpstr>IMSの主要なプロトコル</vt:lpstr>
      <vt:lpstr>OpenID connect</vt:lpstr>
      <vt:lpstr>SSI / DID の素朴な例</vt:lpstr>
      <vt:lpstr>DIDによるアイデンティティ管理を備えたワレット</vt:lpstr>
      <vt:lpstr>まとめ</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 サブタイトル</dc:title>
  <dc:subject/>
  <dc:creator>山崎重一郎</dc:creator>
  <cp:keywords/>
  <dc:description/>
  <cp:lastModifiedBy>吉田直樹</cp:lastModifiedBy>
  <cp:revision>577</cp:revision>
  <cp:lastPrinted>2020-06-27T04:11:08Z</cp:lastPrinted>
  <dcterms:created xsi:type="dcterms:W3CDTF">2022-04-09T14:00:48Z</dcterms:created>
  <dcterms:modified xsi:type="dcterms:W3CDTF">2022-12-19T06:08:54Z</dcterms:modified>
  <cp:category/>
</cp:coreProperties>
</file>